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700" r:id="rId1"/>
    <p:sldMasterId id="2147483664" r:id="rId2"/>
    <p:sldMasterId id="2147483688" r:id="rId3"/>
  </p:sldMasterIdLst>
  <p:notesMasterIdLst>
    <p:notesMasterId r:id="rId26"/>
  </p:notesMasterIdLst>
  <p:handoutMasterIdLst>
    <p:handoutMasterId r:id="rId27"/>
  </p:handoutMasterIdLst>
  <p:sldIdLst>
    <p:sldId id="361" r:id="rId4"/>
    <p:sldId id="512" r:id="rId5"/>
    <p:sldId id="479" r:id="rId6"/>
    <p:sldId id="518" r:id="rId7"/>
    <p:sldId id="537" r:id="rId8"/>
    <p:sldId id="521" r:id="rId9"/>
    <p:sldId id="373" r:id="rId10"/>
    <p:sldId id="509" r:id="rId11"/>
    <p:sldId id="520" r:id="rId12"/>
    <p:sldId id="539" r:id="rId13"/>
    <p:sldId id="519" r:id="rId14"/>
    <p:sldId id="486" r:id="rId15"/>
    <p:sldId id="485" r:id="rId16"/>
    <p:sldId id="533" r:id="rId17"/>
    <p:sldId id="499" r:id="rId18"/>
    <p:sldId id="500" r:id="rId19"/>
    <p:sldId id="456" r:id="rId20"/>
    <p:sldId id="457" r:id="rId21"/>
    <p:sldId id="540" r:id="rId22"/>
    <p:sldId id="490" r:id="rId23"/>
    <p:sldId id="528" r:id="rId24"/>
    <p:sldId id="450" r:id="rId25"/>
  </p:sldIdLst>
  <p:sldSz cx="9144000" cy="6858000" type="screen4x3"/>
  <p:notesSz cx="6889750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397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RF klubbföredrag_hjn</a:t>
            </a: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397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/>
            </a:lvl1pPr>
          </a:lstStyle>
          <a:p>
            <a:pPr>
              <a:defRPr/>
            </a:pPr>
            <a:fld id="{1D18B65E-5746-46A7-A55D-098B108DE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05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397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3800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634" y="4758928"/>
            <a:ext cx="5052483" cy="45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RF klubbföredrag_hjn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397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/>
            </a:lvl1pPr>
          </a:lstStyle>
          <a:p>
            <a:pPr>
              <a:defRPr/>
            </a:pPr>
            <a:fld id="{DB724A12-5338-4296-9157-3F9A0D181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71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21508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400550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0">
              <a:defRPr/>
            </a:pPr>
            <a:endParaRPr lang="en-US" dirty="0">
              <a:solidFill>
                <a:srgbClr val="585858"/>
              </a:solidFill>
              <a:latin typeface="Georgia" pitchFamily="18" charset="0"/>
            </a:endParaRP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47108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415424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28676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88764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47108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3682675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52228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3672359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z="1900" b="1" dirty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25604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2701663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79876" name="Platshållare för sidfo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4657" indent="-294099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6395" indent="-235279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8543" indent="-235279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19101" indent="-235279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6941" indent="-235279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4781" indent="-235279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2621" indent="-235279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0461" indent="-235279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340518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2/23/2020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5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z="1900" b="1" dirty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25604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165598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6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46084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98111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47108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/>
              <a:t>RF klubbföredrag_hjn</a:t>
            </a:r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328379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9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3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9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07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3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75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40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9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79449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409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133600" cy="2286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2017A44-8F5D-4A75-8857-FFB346647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20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96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04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29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4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7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4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4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FE587079-EA11-4EE0-AA47-B263F6960AE5}" type="slidenum"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 smtClean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  <p:sldLayoutId id="2147485441" r:id="rId2"/>
    <p:sldLayoutId id="2147485442" r:id="rId3"/>
    <p:sldLayoutId id="2147485443" r:id="rId4"/>
    <p:sldLayoutId id="2147485444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  <p:sldLayoutId id="2147485438" r:id="rId12"/>
    <p:sldLayoutId id="2147485439" r:id="rId13"/>
    <p:sldLayoutId id="2147485445" r:id="rId14"/>
    <p:sldLayoutId id="2147485446" r:id="rId15"/>
    <p:sldLayoutId id="2147485447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368399BF-1C7B-4EC5-8D2B-F7C5ECD76442}" type="slidenum"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 smtClean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ans.eb.johansson@telia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3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sv-SE" sz="4400" dirty="0">
                <a:solidFill>
                  <a:schemeClr val="bg1"/>
                </a:solidFill>
                <a:latin typeface="Arial Narrow Bold" pitchFamily="-84" charset="0"/>
              </a:rPr>
              <a:t>Rotary Foundation</a:t>
            </a:r>
          </a:p>
          <a:p>
            <a:pPr eaLnBrk="1" hangingPunct="1"/>
            <a:r>
              <a:rPr lang="en-US" altLang="sv-SE" sz="2000" dirty="0" err="1" smtClean="0">
                <a:solidFill>
                  <a:srgbClr val="01B4E7"/>
                </a:solidFill>
                <a:latin typeface="Georgia" panose="02040502050405020303" pitchFamily="18" charset="0"/>
              </a:rPr>
              <a:t>Uddevalla-Skansen</a:t>
            </a:r>
            <a:r>
              <a:rPr lang="en-US" altLang="sv-SE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 RK</a:t>
            </a:r>
            <a:endParaRPr lang="en-US" altLang="sv-SE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sv-SE" sz="2000" dirty="0">
                <a:solidFill>
                  <a:srgbClr val="01B4E7"/>
                </a:solidFill>
                <a:latin typeface="Georgia" panose="02040502050405020303" pitchFamily="18" charset="0"/>
              </a:rPr>
              <a:t>Hans Johansson </a:t>
            </a:r>
          </a:p>
          <a:p>
            <a:pPr eaLnBrk="1" hangingPunct="1"/>
            <a:r>
              <a:rPr lang="en-US" altLang="sv-SE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2020-02-20</a:t>
            </a:r>
            <a:endParaRPr lang="en-US" altLang="sv-SE" sz="2000" dirty="0">
              <a:solidFill>
                <a:srgbClr val="01B4E7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Rotary’s</a:t>
            </a:r>
            <a:r>
              <a:rPr lang="sv-SE" alt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 projekt eftersträvar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72816"/>
            <a:ext cx="8686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Bidra till förbättrade livsförhållanden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Mätbara och hållbara resultat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De genomförs med aktiv medverkan av Rotarianer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Att goodwill för Rotary skapas</a:t>
            </a:r>
          </a:p>
          <a:p>
            <a:pPr marL="0" indent="0" eaLnBrk="1" hangingPunct="1">
              <a:buNone/>
            </a:pPr>
            <a:endParaRPr lang="sv-SE" altLang="sv-SE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350838" indent="-350838" eaLnBrk="1" hangingPunct="1">
              <a:buFontTx/>
              <a:buChar char="•"/>
            </a:pPr>
            <a:endParaRPr lang="sv-SE" altLang="sv-SE" sz="8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350838" indent="-350838" eaLnBrk="1" hangingPunct="1"/>
            <a:endParaRPr lang="sv-SE" altLang="sv-SE" sz="8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7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77832" y="72316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tar initiativet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204787" y="6249987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9552" y="1735070"/>
            <a:ext cx="8669141" cy="47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sv-SE" altLang="sv-SE" dirty="0" smtClean="0">
              <a:solidFill>
                <a:schemeClr val="tx2"/>
              </a:solidFill>
              <a:latin typeface="+mn-lt"/>
              <a:cs typeface="Georgia"/>
            </a:endParaRPr>
          </a:p>
          <a:p>
            <a:pPr>
              <a:lnSpc>
                <a:spcPct val="90000"/>
              </a:lnSpc>
              <a:defRPr/>
            </a:pPr>
            <a:r>
              <a:rPr lang="sv-SE" b="1" dirty="0" smtClean="0">
                <a:solidFill>
                  <a:schemeClr val="tx2"/>
                </a:solidFill>
                <a:latin typeface="+mn-lt"/>
              </a:rPr>
              <a:t>1979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 vaccinerar Rotary mer än 6 miljoner barn</a:t>
            </a:r>
          </a:p>
          <a:p>
            <a:pPr>
              <a:lnSpc>
                <a:spcPct val="90000"/>
              </a:lnSpc>
              <a:defRPr/>
            </a:pPr>
            <a:r>
              <a:rPr lang="sv-SE" dirty="0" smtClean="0">
                <a:solidFill>
                  <a:schemeClr val="tx2"/>
                </a:solidFill>
                <a:latin typeface="+mn-lt"/>
              </a:rPr>
              <a:t>på Filippinerna, det var starten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sv-SE" altLang="sv-SE" dirty="0" smtClean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b="1" dirty="0" smtClean="0">
                <a:solidFill>
                  <a:schemeClr val="tx2"/>
                </a:solidFill>
                <a:latin typeface="+mn-lt"/>
                <a:cs typeface="Georgia"/>
              </a:rPr>
              <a:t>1985</a:t>
            </a: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 tillkommer Polio Plus programmet.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sv-SE" altLang="sv-SE" dirty="0" smtClean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b="1" dirty="0" smtClean="0">
                <a:solidFill>
                  <a:schemeClr val="tx2"/>
                </a:solidFill>
                <a:latin typeface="+mn-lt"/>
                <a:cs typeface="Georgia"/>
              </a:rPr>
              <a:t>1988 </a:t>
            </a:r>
            <a:r>
              <a:rPr lang="sv-SE" b="1" dirty="0" smtClean="0">
                <a:solidFill>
                  <a:schemeClr val="tx2"/>
                </a:solidFill>
                <a:latin typeface="+mn-lt"/>
              </a:rPr>
              <a:t>The Global Polio </a:t>
            </a:r>
            <a:r>
              <a:rPr lang="sv-SE" b="1" dirty="0" err="1" smtClean="0">
                <a:solidFill>
                  <a:schemeClr val="tx2"/>
                </a:solidFill>
                <a:latin typeface="+mn-lt"/>
              </a:rPr>
              <a:t>Eradication</a:t>
            </a:r>
            <a:r>
              <a:rPr lang="sv-S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b="1" dirty="0" err="1" smtClean="0">
                <a:solidFill>
                  <a:schemeClr val="tx2"/>
                </a:solidFill>
                <a:latin typeface="+mn-lt"/>
              </a:rPr>
              <a:t>Initiative</a:t>
            </a:r>
            <a:r>
              <a:rPr lang="sv-SE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dirty="0" smtClean="0">
                <a:solidFill>
                  <a:schemeClr val="tx2"/>
                </a:solidFill>
                <a:latin typeface="+mn-lt"/>
                <a:cs typeface="Georgia"/>
              </a:rPr>
              <a:t>lanseras</a:t>
            </a:r>
            <a:r>
              <a:rPr lang="sv-SE" b="1" dirty="0" smtClean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sv-SE" dirty="0" smtClean="0">
                <a:solidFill>
                  <a:schemeClr val="tx2"/>
                </a:solidFill>
                <a:latin typeface="+mn-lt"/>
                <a:cs typeface="Georgia"/>
              </a:rPr>
              <a:t>och sedan dess samarbetar vi med </a:t>
            </a: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WHO, Unicef och USCDC samt Bill och Melinda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Gates Foundation. 1988 var det mer än </a:t>
            </a:r>
            <a:r>
              <a:rPr lang="sv-SE" altLang="sv-SE" b="1" dirty="0" smtClean="0">
                <a:solidFill>
                  <a:schemeClr val="tx2"/>
                </a:solidFill>
                <a:latin typeface="+mn-lt"/>
                <a:cs typeface="Georgia"/>
              </a:rPr>
              <a:t>350.000 </a:t>
            </a: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poliofall i över </a:t>
            </a:r>
            <a:r>
              <a:rPr lang="sv-SE" altLang="sv-SE" b="1" dirty="0" smtClean="0">
                <a:solidFill>
                  <a:schemeClr val="tx2"/>
                </a:solidFill>
                <a:latin typeface="+mn-lt"/>
                <a:cs typeface="Georgia"/>
              </a:rPr>
              <a:t>125 länder </a:t>
            </a: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nu återstår </a:t>
            </a:r>
            <a:r>
              <a:rPr lang="sv-SE" altLang="sv-SE" b="1" dirty="0" smtClean="0">
                <a:solidFill>
                  <a:schemeClr val="tx2"/>
                </a:solidFill>
                <a:latin typeface="+mn-lt"/>
                <a:cs typeface="Georgia"/>
              </a:rPr>
              <a:t>3</a:t>
            </a: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, Afghanistan, Pakistan och Nigeria.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sv-SE" altLang="sv-SE" dirty="0" smtClean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b="1" dirty="0" smtClean="0">
                <a:solidFill>
                  <a:schemeClr val="tx2"/>
                </a:solidFill>
                <a:latin typeface="+mn-lt"/>
                <a:cs typeface="Georgia"/>
              </a:rPr>
              <a:t>2020</a:t>
            </a:r>
            <a:r>
              <a:rPr lang="sv-SE" altLang="sv-SE" dirty="0" smtClean="0">
                <a:solidFill>
                  <a:schemeClr val="tx2"/>
                </a:solidFill>
                <a:latin typeface="+mn-lt"/>
                <a:cs typeface="Georgia"/>
              </a:rPr>
              <a:t> hoppas vi kunna förklara Afrika poliofritt</a:t>
            </a:r>
            <a:r>
              <a:rPr lang="sv-SE" altLang="sv-SE" dirty="0">
                <a:solidFill>
                  <a:schemeClr val="tx2"/>
                </a:solidFill>
                <a:latin typeface="+mn-lt"/>
                <a:cs typeface="Georgia"/>
              </a:rPr>
              <a:t>!</a:t>
            </a:r>
            <a:endParaRPr lang="sv-SE" altLang="sv-SE" dirty="0" smtClean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200" dirty="0">
              <a:solidFill>
                <a:schemeClr val="accent2">
                  <a:lumMod val="50000"/>
                </a:schemeClr>
              </a:solidFill>
              <a:latin typeface="+mn-lt"/>
              <a:cs typeface="Georgi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5" y="236942"/>
            <a:ext cx="1159712" cy="14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747" y="1124744"/>
            <a:ext cx="22488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08520" y="457200"/>
            <a:ext cx="925252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Klubb kan få bidrag till projekt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686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Inbetalning till Årliga Fonden har skett under de senaste 12 månaderna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Projektet relaterar till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Rotary’s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Fokusområden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Klubbens egeninsats är minst lika stor som bidraget 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Rotary’s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villkor och bestämmelser följs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Distriktsbidrag skall sökas senast 30 november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Global Grants kan sökas närhelst projektet är definierat</a:t>
            </a:r>
          </a:p>
          <a:p>
            <a:pPr marL="350838" indent="-350838" eaLnBrk="1" hangingPunct="1">
              <a:buFontTx/>
              <a:buChar char="•"/>
            </a:pPr>
            <a:endParaRPr lang="sv-SE" altLang="sv-SE" sz="2800" dirty="0">
              <a:solidFill>
                <a:schemeClr val="tx2"/>
              </a:solidFill>
              <a:latin typeface="+mn-lt"/>
              <a:ea typeface="ＭＳ Ｐゴシック" panose="020B0600070205080204" pitchFamily="34" charset="-128"/>
            </a:endParaRP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TRF’s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matchning ger betydande hävstångseffekt</a:t>
            </a:r>
          </a:p>
          <a:p>
            <a:pPr marL="0" indent="0" eaLnBrk="1" hangingPunct="1">
              <a:buNone/>
            </a:pPr>
            <a:endParaRPr lang="sv-SE" altLang="sv-SE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350838" indent="-350838" eaLnBrk="1" hangingPunct="1">
              <a:buFontTx/>
              <a:buChar char="•"/>
            </a:pPr>
            <a:endParaRPr lang="sv-SE" altLang="sv-SE" sz="8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350838" indent="-350838" eaLnBrk="1" hangingPunct="1"/>
            <a:endParaRPr lang="sv-SE" altLang="sv-SE" sz="8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v-SE" alt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Rotary Foundation inom D 2360</a:t>
            </a:r>
          </a:p>
        </p:txBody>
      </p:sp>
      <p:sp>
        <p:nvSpPr>
          <p:cNvPr id="66563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179388" y="1219200"/>
            <a:ext cx="8857108" cy="4694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Leds 2019-20 av följande kommitté: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Hans Johansson (</a:t>
            </a:r>
            <a:r>
              <a:rPr lang="sv-SE" altLang="sv-SE" sz="2400" dirty="0" err="1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ordf</a:t>
            </a: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</a:t>
            </a: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Tomas Faxheden (</a:t>
            </a:r>
            <a:r>
              <a:rPr lang="sv-SE" altLang="sv-SE" sz="2400" dirty="0" err="1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sekr</a:t>
            </a: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</a:t>
            </a: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Jerry Brattåsen (DG)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</a:t>
            </a: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Ulla-Britt Andreasson (DGE)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</a:t>
            </a: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Lena Liljenhed-Ekman (DGN)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</a:t>
            </a: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Per Haglind (Polio-samordnare)</a:t>
            </a:r>
          </a:p>
          <a:p>
            <a:pPr>
              <a:defRPr/>
            </a:pP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Erbjuder bidrag till klubbprojekt</a:t>
            </a:r>
          </a:p>
          <a:p>
            <a:pPr>
              <a:defRPr/>
            </a:pP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Utbildar, inspirerar och stöttar klubbarna i distriktet</a:t>
            </a:r>
          </a:p>
          <a:p>
            <a:pPr>
              <a:defRPr/>
            </a:pPr>
            <a:r>
              <a:rPr lang="sv-SE" altLang="sv-SE" sz="24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Upprätthåller förbindelselänken med The Rotary Foundation (TRF)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ndien EPN nov 2013\Indien o Dehli\20131124Immunisation\Utbilder\_DSC8647.jpg">
            <a:extLst>
              <a:ext uri="{FF2B5EF4-FFF2-40B4-BE49-F238E27FC236}">
                <a16:creationId xmlns="" xmlns:a16="http://schemas.microsoft.com/office/drawing/2014/main" id="{488ABD4E-BCF7-431D-A6FE-C62FC2E9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4" y="489658"/>
            <a:ext cx="7856858" cy="52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342117A0-027C-4123-920A-E1B0D57B9F94}"/>
              </a:ext>
            </a:extLst>
          </p:cNvPr>
          <p:cNvSpPr txBox="1">
            <a:spLocks/>
          </p:cNvSpPr>
          <p:nvPr/>
        </p:nvSpPr>
        <p:spPr bwMode="auto">
          <a:xfrm>
            <a:off x="1979712" y="6021288"/>
            <a:ext cx="4536281" cy="6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Be a part of history</a:t>
            </a:r>
          </a:p>
        </p:txBody>
      </p:sp>
    </p:spTree>
    <p:extLst>
      <p:ext uri="{BB962C8B-B14F-4D97-AF65-F5344CB8AC3E}">
        <p14:creationId xmlns:p14="http://schemas.microsoft.com/office/powerpoint/2010/main" val="33918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941983" y="94419"/>
            <a:ext cx="7230417" cy="5422813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95536" y="5517232"/>
            <a:ext cx="8496944" cy="804862"/>
          </a:xfrm>
        </p:spPr>
        <p:txBody>
          <a:bodyPr/>
          <a:lstStyle/>
          <a:p>
            <a:pPr algn="ctr"/>
            <a:r>
              <a:rPr lang="sv-SE" sz="2800" dirty="0" smtClean="0">
                <a:solidFill>
                  <a:schemeClr val="tx2"/>
                </a:solidFill>
                <a:latin typeface="+mn-lt"/>
              </a:rPr>
              <a:t>Barns hälsa</a:t>
            </a:r>
            <a:endParaRPr lang="sv-SE" sz="2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sv-SE" altLang="sv-SE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5" name="Platshållare för text 3"/>
          <p:cNvSpPr>
            <a:spLocks noGrp="1"/>
          </p:cNvSpPr>
          <p:nvPr>
            <p:ph type="body" sz="half" idx="2"/>
          </p:nvPr>
        </p:nvSpPr>
        <p:spPr bwMode="auto">
          <a:xfrm>
            <a:off x="2987824" y="5949280"/>
            <a:ext cx="3960861" cy="80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Minnen för livet</a:t>
            </a:r>
          </a:p>
        </p:txBody>
      </p:sp>
      <p:pic>
        <p:nvPicPr>
          <p:cNvPr id="44036" name="Platshållare för bild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2521"/>
          <a:stretch>
            <a:fillRect/>
          </a:stretch>
        </p:blipFill>
        <p:spPr bwMode="auto">
          <a:xfrm>
            <a:off x="711200" y="131763"/>
            <a:ext cx="7605713" cy="570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sv-SE" altLang="sv-SE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8611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6838"/>
            <a:ext cx="7612063" cy="570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Platshållare för text 3"/>
          <p:cNvSpPr>
            <a:spLocks noGrp="1"/>
          </p:cNvSpPr>
          <p:nvPr>
            <p:ph type="body" sz="half" idx="2"/>
          </p:nvPr>
        </p:nvSpPr>
        <p:spPr bwMode="auto">
          <a:xfrm>
            <a:off x="3491880" y="5949280"/>
            <a:ext cx="2707704" cy="80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Rent vatten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sv-SE" altLang="sv-SE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9635" name="Platshållare för bild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 b="2798"/>
          <a:stretch>
            <a:fillRect/>
          </a:stretch>
        </p:blipFill>
        <p:spPr bwMode="auto">
          <a:xfrm>
            <a:off x="773113" y="74613"/>
            <a:ext cx="7254875" cy="544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Platshållare för text 3"/>
          <p:cNvSpPr>
            <a:spLocks noGrp="1"/>
          </p:cNvSpPr>
          <p:nvPr>
            <p:ph type="body" sz="half" idx="2"/>
          </p:nvPr>
        </p:nvSpPr>
        <p:spPr bwMode="auto">
          <a:xfrm>
            <a:off x="2454425" y="5661248"/>
            <a:ext cx="4824263" cy="79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Förbättrade livsbetingelser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476672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Det är klubbens projekt!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686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Klubben svarar förprojektledning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Samverkan avlastar projektansvariga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Sponsring förstärker med resurser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Rotary Foundation kan bidra med delfinansiering samt administrativt stöd</a:t>
            </a:r>
          </a:p>
          <a:p>
            <a:pPr marL="0" indent="0" eaLnBrk="1" hangingPunct="1">
              <a:buNone/>
            </a:pPr>
            <a:endParaRPr lang="sv-SE" altLang="sv-SE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350838" indent="-350838" eaLnBrk="1" hangingPunct="1">
              <a:buFontTx/>
              <a:buChar char="•"/>
            </a:pPr>
            <a:endParaRPr lang="sv-SE" altLang="sv-SE" sz="8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350838" indent="-350838" eaLnBrk="1" hangingPunct="1"/>
            <a:endParaRPr lang="sv-SE" altLang="sv-SE" sz="8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7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4632" y="1772816"/>
            <a:ext cx="4260327" cy="452596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ＭＳ Ｐゴシック" pitchFamily="34" charset="-128"/>
              </a:rPr>
              <a:t>“It </a:t>
            </a:r>
            <a:r>
              <a:rPr lang="en-US" altLang="en-US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ＭＳ Ｐゴシック" pitchFamily="34" charset="-128"/>
              </a:rPr>
              <a:t>seems eminently proper that we should accept endowments for the purpose of </a:t>
            </a:r>
            <a:r>
              <a:rPr lang="en-US" altLang="en-US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ＭＳ Ｐゴシック" pitchFamily="34" charset="-128"/>
              </a:rPr>
              <a:t>doing good in the world,</a:t>
            </a:r>
            <a:r>
              <a:rPr lang="en-US" altLang="en-US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ＭＳ Ｐゴシック" pitchFamily="34" charset="-128"/>
              </a:rPr>
              <a:t> in charitable, educational or other avenues of community progress </a:t>
            </a:r>
            <a:r>
              <a:rPr lang="en-US" altLang="en-US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ＭＳ Ｐゴシック" pitchFamily="34" charset="-128"/>
              </a:rPr>
              <a:t>…”</a:t>
            </a:r>
            <a:endParaRPr lang="en-US" altLang="en-US" i="1" dirty="0">
              <a:solidFill>
                <a:schemeClr val="bg2">
                  <a:lumMod val="10000"/>
                </a:schemeClr>
              </a:solidFill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ＭＳ Ｐゴシック" pitchFamily="34" charset="-128"/>
              </a:rPr>
              <a:t>	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6697" r="3836" b="2557"/>
          <a:stretch/>
        </p:blipFill>
        <p:spPr>
          <a:xfrm>
            <a:off x="4839423" y="1687512"/>
            <a:ext cx="3567977" cy="44386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632" y="192999"/>
            <a:ext cx="7391400" cy="487362"/>
          </a:xfrm>
        </p:spPr>
        <p:txBody>
          <a:bodyPr>
            <a:noAutofit/>
          </a:bodyPr>
          <a:lstStyle/>
          <a:p>
            <a:r>
              <a:rPr lang="en-US" altLang="en-US" sz="4000" cap="all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Arch </a:t>
            </a:r>
            <a:r>
              <a:rPr lang="en-US" altLang="en-US" sz="4000" cap="all" dirty="0" err="1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Klumph’s</a:t>
            </a:r>
            <a:r>
              <a:rPr lang="en-US" altLang="en-US" sz="4000" cap="all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en-US" sz="4000" cap="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Vision </a:t>
            </a:r>
            <a:r>
              <a:rPr lang="en-US" altLang="en-US" sz="4000" cap="all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— 1917</a:t>
            </a:r>
            <a:endParaRPr lang="en-US" sz="4000" cap="al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935416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Din generositet märks!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432" y="1700808"/>
            <a:ext cx="8534400" cy="29523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Alla gåvor till Rotary Foundation är frivilliga, men utan gåvor ingen Rotary Foundation!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Alla borde därför bidra till </a:t>
            </a:r>
            <a:r>
              <a:rPr lang="sv-SE" altLang="sv-SE" sz="2800" u="sng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Årliga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Fonden:</a:t>
            </a:r>
          </a:p>
          <a:p>
            <a:pPr marL="750888" lvl="1" indent="-350838" eaLnBrk="1" hangingPunct="1"/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Inga minimikrav på belopp</a:t>
            </a:r>
          </a:p>
          <a:p>
            <a:pPr marL="750888" lvl="1" indent="-350838" eaLnBrk="1" hangingPunct="1"/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Även privatpersoner välkomnas som givare</a:t>
            </a:r>
          </a:p>
          <a:p>
            <a:pPr marL="750888" lvl="1" indent="-350838" eaLnBrk="1" hangingPunct="1"/>
            <a:r>
              <a:rPr lang="sv-SE" altLang="sv-SE" sz="2800" dirty="0" smtClean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Bara de klubbar som noterats för gåvor kan få bidrag till projekt (hemma såväl som borta!)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mtClean="0">
                <a:ea typeface="ＭＳ Ｐゴシック" panose="020B0600070205080204" pitchFamily="34" charset="-128"/>
              </a:rPr>
              <a:t/>
            </a:r>
            <a:br>
              <a:rPr lang="en-US" altLang="sv-SE" smtClean="0">
                <a:ea typeface="ＭＳ Ｐゴシック" panose="020B0600070205080204" pitchFamily="34" charset="-128"/>
              </a:rPr>
            </a:b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Underrubrik 2"/>
          <p:cNvSpPr>
            <a:spLocks noGrp="1"/>
          </p:cNvSpPr>
          <p:nvPr>
            <p:ph type="subTitle" idx="1"/>
          </p:nvPr>
        </p:nvSpPr>
        <p:spPr bwMode="auto">
          <a:xfrm>
            <a:off x="539552" y="3384550"/>
            <a:ext cx="8136904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sv-SE" altLang="sv-SE" sz="3200" dirty="0">
                <a:solidFill>
                  <a:schemeClr val="tx2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Rotary </a:t>
            </a:r>
            <a:r>
              <a:rPr lang="sv-SE" altLang="sv-SE" sz="3200" dirty="0" smtClean="0">
                <a:solidFill>
                  <a:schemeClr val="tx2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Foundation gör skillnad!</a:t>
            </a:r>
          </a:p>
          <a:p>
            <a:pPr lvl="1" eaLnBrk="1" hangingPunct="1"/>
            <a:r>
              <a:rPr lang="sv-SE" altLang="sv-SE" sz="3200" dirty="0" smtClean="0">
                <a:solidFill>
                  <a:schemeClr val="tx2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Med bidrag från Rotary Foundation omvandlas dina gåvor till projekt som förbättrar livskvaliteten för människor hemma och utomlands.</a:t>
            </a:r>
            <a:endParaRPr lang="sv-SE" altLang="sv-SE" sz="4000" dirty="0" smtClean="0">
              <a:solidFill>
                <a:schemeClr val="tx2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69875"/>
            <a:ext cx="50958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134143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 altLang="sv-SE" dirty="0" smtClean="0">
                <a:ea typeface="ＭＳ Ｐゴシック" panose="020B0600070205080204" pitchFamily="34" charset="-128"/>
              </a:rPr>
              <a:t>Tack för att ni lyssnade!</a:t>
            </a:r>
            <a:br>
              <a:rPr lang="sv-SE" altLang="sv-SE" dirty="0" smtClean="0">
                <a:ea typeface="ＭＳ Ｐゴシック" panose="020B0600070205080204" pitchFamily="34" charset="-128"/>
              </a:rPr>
            </a:br>
            <a:r>
              <a:rPr lang="sv-SE" altLang="sv-SE" dirty="0" smtClean="0">
                <a:ea typeface="ＭＳ Ｐゴシック" panose="020B0600070205080204" pitchFamily="34" charset="-128"/>
              </a:rPr>
              <a:t>Frågor ?</a:t>
            </a:r>
            <a:br>
              <a:rPr lang="sv-SE" altLang="sv-SE" dirty="0" smtClean="0">
                <a:ea typeface="ＭＳ Ｐゴシック" panose="020B0600070205080204" pitchFamily="34" charset="-128"/>
              </a:rPr>
            </a:br>
            <a:r>
              <a:rPr lang="sv-SE" altLang="sv-SE" dirty="0" smtClean="0">
                <a:ea typeface="ＭＳ Ｐゴシック" panose="020B0600070205080204" pitchFamily="34" charset="-128"/>
              </a:rPr>
              <a:t/>
            </a:r>
            <a:br>
              <a:rPr lang="sv-SE" altLang="sv-SE" dirty="0" smtClean="0">
                <a:ea typeface="ＭＳ Ｐゴシック" panose="020B0600070205080204" pitchFamily="34" charset="-128"/>
              </a:rPr>
            </a:br>
            <a:r>
              <a:rPr lang="sv-SE" altLang="sv-SE" dirty="0" smtClean="0">
                <a:ea typeface="ＭＳ Ｐゴシック" panose="020B0600070205080204" pitchFamily="34" charset="-128"/>
              </a:rPr>
              <a:t>Ni kan även ringa eller maila:</a:t>
            </a:r>
            <a:br>
              <a:rPr lang="sv-SE" altLang="sv-SE" dirty="0" smtClean="0">
                <a:ea typeface="ＭＳ Ｐゴシック" panose="020B0600070205080204" pitchFamily="34" charset="-128"/>
              </a:rPr>
            </a:br>
            <a:r>
              <a:rPr lang="sv-SE" altLang="sv-SE" dirty="0" smtClean="0">
                <a:ea typeface="ＭＳ Ｐゴシック" panose="020B0600070205080204" pitchFamily="34" charset="-128"/>
                <a:hlinkClick r:id="rId3"/>
              </a:rPr>
              <a:t>hans.eb.johansson@telia.com</a:t>
            </a:r>
            <a:r>
              <a:rPr lang="sv-SE" altLang="sv-SE" dirty="0" smtClean="0">
                <a:ea typeface="ＭＳ Ｐゴシック" panose="020B0600070205080204" pitchFamily="34" charset="-128"/>
              </a:rPr>
              <a:t/>
            </a:r>
            <a:br>
              <a:rPr lang="sv-SE" altLang="sv-SE" dirty="0" smtClean="0">
                <a:ea typeface="ＭＳ Ｐゴシック" panose="020B0600070205080204" pitchFamily="34" charset="-128"/>
              </a:rPr>
            </a:br>
            <a:r>
              <a:rPr lang="sv-SE" altLang="sv-SE" dirty="0" smtClean="0">
                <a:ea typeface="ＭＳ Ｐゴシック" panose="020B0600070205080204" pitchFamily="34" charset="-128"/>
              </a:rPr>
              <a:t>0725-28 52 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mtClean="0">
                <a:ea typeface="ＭＳ Ｐゴシック" panose="020B0600070205080204" pitchFamily="34" charset="-128"/>
              </a:rPr>
              <a:t/>
            </a:r>
            <a:br>
              <a:rPr lang="en-US" altLang="sv-SE" smtClean="0">
                <a:ea typeface="ＭＳ Ｐゴシック" panose="020B0600070205080204" pitchFamily="34" charset="-128"/>
              </a:rPr>
            </a:b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Underrubrik 2"/>
          <p:cNvSpPr>
            <a:spLocks noGrp="1"/>
          </p:cNvSpPr>
          <p:nvPr>
            <p:ph type="subTitle" idx="1"/>
          </p:nvPr>
        </p:nvSpPr>
        <p:spPr bwMode="auto">
          <a:xfrm>
            <a:off x="0" y="3384550"/>
            <a:ext cx="8784976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sv-SE" altLang="sv-SE" sz="3200" dirty="0">
                <a:solidFill>
                  <a:schemeClr val="tx2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Rotary </a:t>
            </a:r>
            <a:r>
              <a:rPr lang="sv-SE" altLang="sv-SE" sz="3200" dirty="0" smtClean="0">
                <a:solidFill>
                  <a:schemeClr val="tx2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Foundation är en fristående del av Rotary men med gemensamma värderingar.</a:t>
            </a:r>
          </a:p>
          <a:p>
            <a:pPr lvl="1" eaLnBrk="1" hangingPunct="1"/>
            <a:endParaRPr lang="sv-SE" altLang="sv-SE" sz="3200" dirty="0">
              <a:solidFill>
                <a:srgbClr val="58585A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lvl="1" eaLnBrk="1" hangingPunct="1"/>
            <a:r>
              <a:rPr lang="sv-SE" altLang="sv-SE" sz="3200" dirty="0" smtClean="0">
                <a:solidFill>
                  <a:schemeClr val="tx2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Rotary Foundation ger Rotary internationell legitimitet!</a:t>
            </a:r>
            <a:endParaRPr lang="sv-SE" altLang="sv-SE" sz="4000" dirty="0" smtClean="0">
              <a:solidFill>
                <a:schemeClr val="tx2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69875"/>
            <a:ext cx="50958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3675" y="-171399"/>
            <a:ext cx="8511654" cy="183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Foundations program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77832" y="1957357"/>
            <a:ext cx="628880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sv-SE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GLOBAL GRANT</a:t>
            </a:r>
            <a:endParaRPr lang="en-GB" altLang="sv-SE" sz="2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Bidrag till större humanitära projekt som görs i samverkan mellan klubbar i minst två länder. Ska täcka ett eller fler av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Rotary’s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fokusområden.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4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sv-SE" sz="2800" b="1" dirty="0">
                <a:solidFill>
                  <a:schemeClr val="tx2"/>
                </a:solidFill>
                <a:latin typeface="+mn-lt"/>
                <a:cs typeface="Georgia"/>
              </a:rPr>
              <a:t>DISTRICT GRANT</a:t>
            </a: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Bidrag till lokala eller globala projekt utifrån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Rotary’s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värderingar och som utförs av enskild klubb/distrikt i egen regi eller i  samverkan med andra.</a:t>
            </a: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</p:txBody>
      </p:sp>
      <p:pic>
        <p:nvPicPr>
          <p:cNvPr id="7" name="Picture 2" descr="FV-PPT_uganda_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848"/>
            <a:ext cx="2225675" cy="71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5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Finansieringsmodell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520" y="1628800"/>
            <a:ext cx="8640960" cy="398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v-SE" altLang="sv-SE" sz="3200" dirty="0" smtClean="0">
              <a:solidFill>
                <a:srgbClr val="073E87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3200" dirty="0" smtClean="0">
                <a:solidFill>
                  <a:srgbClr val="073E87"/>
                </a:solidFill>
                <a:latin typeface="+mn-lt"/>
                <a:cs typeface="Georgia"/>
              </a:rPr>
              <a:t> </a:t>
            </a:r>
            <a:r>
              <a:rPr lang="sv-SE" altLang="sv-SE" sz="2800" dirty="0" smtClean="0">
                <a:solidFill>
                  <a:srgbClr val="073E87"/>
                </a:solidFill>
                <a:latin typeface="+mn-lt"/>
                <a:cs typeface="Georgia"/>
              </a:rPr>
              <a:t>Intäkterna kommer uteslutande från gåvor</a:t>
            </a: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smtClean="0">
                <a:solidFill>
                  <a:srgbClr val="073E87"/>
                </a:solidFill>
                <a:latin typeface="+mn-lt"/>
                <a:cs typeface="Georgia"/>
              </a:rPr>
              <a:t>Gåvorna samlas i målinriktade fonder</a:t>
            </a: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smtClean="0">
                <a:solidFill>
                  <a:srgbClr val="073E87"/>
                </a:solidFill>
                <a:latin typeface="+mn-lt"/>
                <a:cs typeface="Georgia"/>
              </a:rPr>
              <a:t>Fonderna finansierar </a:t>
            </a:r>
            <a:r>
              <a:rPr lang="sv-SE" altLang="sv-SE" sz="2800" dirty="0" err="1" smtClean="0">
                <a:solidFill>
                  <a:srgbClr val="073E87"/>
                </a:solidFill>
                <a:latin typeface="+mn-lt"/>
                <a:cs typeface="Georgia"/>
              </a:rPr>
              <a:t>Rotary’s</a:t>
            </a:r>
            <a:r>
              <a:rPr lang="sv-SE" altLang="sv-SE" sz="2800" dirty="0" smtClean="0">
                <a:solidFill>
                  <a:srgbClr val="073E87"/>
                </a:solidFill>
                <a:latin typeface="+mn-lt"/>
                <a:cs typeface="Georgia"/>
              </a:rPr>
              <a:t> engagemang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smtClean="0">
                <a:solidFill>
                  <a:srgbClr val="073E87"/>
                </a:solidFill>
                <a:latin typeface="+mn-lt"/>
                <a:cs typeface="Georgia"/>
              </a:rPr>
              <a:t>Kollektiv &amp; solidarisk insamling på frivillig bas</a:t>
            </a: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smtClean="0">
                <a:solidFill>
                  <a:srgbClr val="073E87"/>
                </a:solidFill>
                <a:latin typeface="+mn-lt"/>
                <a:cs typeface="Georgia"/>
              </a:rPr>
              <a:t>Individuell bidragstilldelning efter ansökan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sv-SE" altLang="sv-SE" sz="2800" dirty="0" smtClean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 smtClean="0">
                <a:solidFill>
                  <a:srgbClr val="073E87"/>
                </a:solidFill>
                <a:latin typeface="+mn-lt"/>
                <a:cs typeface="Georgia"/>
              </a:rPr>
              <a:t>Rotary International finansieras genom avgifter</a:t>
            </a: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>
                <a:solidFill>
                  <a:srgbClr val="073E87"/>
                </a:solidFill>
                <a:latin typeface="+mn-lt"/>
                <a:cs typeface="Georgia"/>
              </a:rPr>
              <a:t/>
            </a:r>
            <a:br>
              <a:rPr lang="sv-SE" altLang="sv-SE" sz="2800" dirty="0">
                <a:solidFill>
                  <a:srgbClr val="073E87"/>
                </a:solidFill>
                <a:latin typeface="+mn-lt"/>
                <a:cs typeface="Georgia"/>
              </a:rPr>
            </a:b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22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Foundations fonder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520" y="1628800"/>
            <a:ext cx="8640960" cy="398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v-SE" altLang="sv-SE" sz="3200" dirty="0" smtClean="0">
              <a:solidFill>
                <a:srgbClr val="073E87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3200" dirty="0" smtClean="0">
                <a:solidFill>
                  <a:srgbClr val="073E87"/>
                </a:solidFill>
                <a:latin typeface="+mn-lt"/>
                <a:cs typeface="Georgia"/>
              </a:rPr>
              <a:t>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Annual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Fund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– Årliga fonden</a:t>
            </a: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Polio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Fund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– Fonden för utrotande av polio</a:t>
            </a: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World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Fund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– Fonden för Global Grants</a:t>
            </a: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Disaster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Respons </a:t>
            </a: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Fund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– Katastroffonden </a:t>
            </a: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Endowment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sv-SE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Fund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– Gåvofonden, vårt sparkonto</a:t>
            </a: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/>
            </a:r>
            <a:b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</a:b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Charity Navigator, som utvärderar välgörenhetsorganisationer, ger Rotary Foundation högsta betyg – 12 år i rad!</a:t>
            </a: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95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Uddevalla-Skansen RK </a:t>
            </a:r>
            <a:r>
              <a:rPr lang="sv-SE" altLang="sv-SE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(2020-01-29)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buFontTx/>
              <a:buChar char="•"/>
              <a:defRPr/>
            </a:pP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Totalt till Rotary Foundation 	                65 250 USD</a:t>
            </a:r>
          </a:p>
          <a:p>
            <a:pPr marL="400050" lvl="1" indent="0" eaLnBrk="1" hangingPunct="1">
              <a:buNone/>
              <a:defRPr/>
            </a:pP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Varav under 2019-2020  			</a:t>
            </a:r>
            <a:r>
              <a:rPr lang="sv-SE" altLang="sv-SE" sz="28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            1 025 USD</a:t>
            </a:r>
          </a:p>
          <a:p>
            <a:pPr marL="1257300" lvl="2" indent="-457200" eaLnBrk="1" hangingPunct="1">
              <a:defRPr/>
            </a:pP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Därav till Årliga Fonden  		  	  1 025 USD</a:t>
            </a:r>
            <a:endParaRPr lang="sv-SE" altLang="sv-SE" sz="2800" dirty="0">
              <a:latin typeface="+mn-lt"/>
              <a:ea typeface="ＭＳ Ｐゴシック" panose="020B0600070205080204" pitchFamily="34" charset="-128"/>
            </a:endParaRPr>
          </a:p>
          <a:p>
            <a:pPr marL="1257300" lvl="2" indent="-457200" eaLnBrk="1" hangingPunct="1">
              <a:defRPr/>
            </a:pP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och till End Polio </a:t>
            </a:r>
            <a:r>
              <a:rPr lang="sv-SE" altLang="sv-SE" sz="2800" dirty="0" err="1" smtClean="0">
                <a:latin typeface="+mn-lt"/>
                <a:ea typeface="ＭＳ Ｐゴシック" panose="020B0600070205080204" pitchFamily="34" charset="-128"/>
              </a:rPr>
              <a:t>Now</a:t>
            </a: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				          0 USD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sv-SE" altLang="sv-SE" sz="2800" dirty="0" smtClean="0">
              <a:latin typeface="+mn-lt"/>
              <a:ea typeface="ＭＳ Ｐゴシック" panose="020B0600070205080204" pitchFamily="34" charset="-128"/>
            </a:endParaRPr>
          </a:p>
          <a:p>
            <a:pPr marL="350838" indent="-350838" eaLnBrk="1" hangingPunct="1">
              <a:buFontTx/>
              <a:buChar char="•"/>
              <a:defRPr/>
            </a:pP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Paul Harris </a:t>
            </a:r>
            <a:r>
              <a:rPr lang="sv-SE" altLang="sv-SE" sz="2800" dirty="0" err="1" smtClean="0">
                <a:latin typeface="+mn-lt"/>
                <a:ea typeface="ＭＳ Ｐゴシック" panose="020B0600070205080204" pitchFamily="34" charset="-128"/>
              </a:rPr>
              <a:t>Fellow</a:t>
            </a: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  (PHF)	                             16    </a:t>
            </a:r>
          </a:p>
          <a:p>
            <a:pPr marL="0" indent="0" eaLnBrk="1" hangingPunct="1">
              <a:buNone/>
              <a:defRPr/>
            </a:pP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    	samt</a:t>
            </a:r>
          </a:p>
          <a:p>
            <a:pPr marL="0" indent="0" eaLnBrk="1" hangingPunct="1">
              <a:buNone/>
              <a:defRPr/>
            </a:pPr>
            <a:r>
              <a:rPr lang="sv-SE" altLang="sv-SE" sz="2800" dirty="0">
                <a:latin typeface="+mn-lt"/>
                <a:ea typeface="ＭＳ Ｐゴシック" panose="020B0600070205080204" pitchFamily="34" charset="-128"/>
              </a:rPr>
              <a:t>	</a:t>
            </a:r>
            <a:r>
              <a:rPr lang="sv-SE" altLang="sv-SE" sz="2800" dirty="0" smtClean="0">
                <a:latin typeface="+mn-lt"/>
                <a:ea typeface="ＭＳ Ｐゴシック" panose="020B0600070205080204" pitchFamily="34" charset="-128"/>
              </a:rPr>
              <a:t>innestående PHF-utmärkelser				   7</a:t>
            </a:r>
          </a:p>
          <a:p>
            <a:pPr marL="350838" indent="-350838" eaLnBrk="1" hangingPunct="1">
              <a:defRPr/>
            </a:pPr>
            <a:endParaRPr lang="en-US" altLang="sv-SE" sz="8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7200"/>
            <a:ext cx="8459787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v-SE" altLang="sv-S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Fokusområden</a:t>
            </a:r>
            <a:endParaRPr lang="sv-SE" altLang="sv-SE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24579" name="Picture 5" descr="Disease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79" y="24208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Literacy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4" y="423430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Maternal-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2672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Peace-pur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2" y="1750856"/>
            <a:ext cx="784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Water-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" y="301510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843808" y="1799112"/>
            <a:ext cx="532859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6550" indent="-336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lnSpc>
                <a:spcPct val="13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altLang="sv-SE" sz="2800" dirty="0" smtClean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Främja fred</a:t>
            </a:r>
            <a:endParaRPr lang="sv-SE" altLang="sv-SE" sz="2800" dirty="0">
              <a:solidFill>
                <a:srgbClr val="58585A"/>
              </a:solidFill>
              <a:latin typeface="+mn-lt"/>
              <a:sym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altLang="sv-SE" sz="2800" dirty="0" smtClean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Bekämpa </a:t>
            </a:r>
            <a:r>
              <a:rPr lang="sv-SE" altLang="sv-SE" sz="2800" dirty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sjukdomar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altLang="sv-SE" sz="2800" dirty="0" smtClean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Tillhandahålla rent vatten</a:t>
            </a:r>
            <a:endParaRPr lang="sv-SE" altLang="sv-SE" sz="2800" dirty="0">
              <a:solidFill>
                <a:srgbClr val="58585A"/>
              </a:solidFill>
              <a:latin typeface="+mn-lt"/>
              <a:sym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altLang="sv-SE" sz="2800" dirty="0" smtClean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Rädda livet på mödrar </a:t>
            </a:r>
            <a:r>
              <a:rPr lang="sv-SE" altLang="sv-SE" sz="2800" dirty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och </a:t>
            </a:r>
            <a:r>
              <a:rPr lang="sv-SE" altLang="sv-SE" sz="2800" dirty="0" smtClean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barn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altLang="sv-SE" sz="2800" dirty="0" smtClean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Stödja utbildning</a:t>
            </a:r>
            <a:endParaRPr lang="sv-SE" altLang="sv-SE" sz="2800" dirty="0">
              <a:solidFill>
                <a:srgbClr val="58585A"/>
              </a:solidFill>
              <a:latin typeface="+mn-lt"/>
              <a:sym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altLang="sv-SE" sz="2800" dirty="0" smtClean="0">
                <a:solidFill>
                  <a:srgbClr val="58585A"/>
                </a:solidFill>
                <a:latin typeface="+mn-lt"/>
                <a:sym typeface="Arial" panose="020B0604020202020204" pitchFamily="34" charset="0"/>
              </a:rPr>
              <a:t>Få lokala ekonomier att växa</a:t>
            </a:r>
            <a:r>
              <a:rPr lang="sv-SE" altLang="sv-SE" sz="2800" dirty="0">
                <a:solidFill>
                  <a:srgbClr val="000000"/>
                </a:solidFill>
                <a:latin typeface="+mn-lt"/>
                <a:sym typeface="Arial" panose="020B0604020202020204" pitchFamily="34" charset="0"/>
              </a:rPr>
              <a:t/>
            </a:r>
            <a:br>
              <a:rPr lang="sv-SE" altLang="sv-SE" sz="2800" dirty="0">
                <a:solidFill>
                  <a:srgbClr val="000000"/>
                </a:solidFill>
                <a:latin typeface="+mn-lt"/>
                <a:sym typeface="Arial" panose="020B0604020202020204" pitchFamily="34" charset="0"/>
              </a:rPr>
            </a:br>
            <a:endParaRPr lang="sv-SE" altLang="sv-SE" sz="2800" dirty="0">
              <a:solidFill>
                <a:srgbClr val="000000"/>
              </a:solidFill>
              <a:latin typeface="+mn-lt"/>
              <a:sym typeface="Arial" panose="020B0604020202020204" pitchFamily="34" charset="0"/>
            </a:endParaRPr>
          </a:p>
        </p:txBody>
      </p:sp>
      <p:pic>
        <p:nvPicPr>
          <p:cNvPr id="2458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89" y="4797112"/>
            <a:ext cx="777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54" y="152978"/>
            <a:ext cx="880074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Peace Fellowships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58252" y="1868000"/>
            <a:ext cx="8427496" cy="389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GB" altLang="sv-SE" sz="2200" dirty="0">
              <a:solidFill>
                <a:schemeClr val="accent2">
                  <a:lumMod val="50000"/>
                </a:schemeClr>
              </a:solidFill>
              <a:latin typeface="+mn-lt"/>
              <a:cs typeface="Georgia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Rotary Peace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Centers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vid 7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universitet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.</a:t>
            </a:r>
            <a:b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</a:b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        Professional 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Certificate, 25 per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gång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max 50 per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år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,</a:t>
            </a:r>
            <a:b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</a:br>
            <a:r>
              <a:rPr lang="en-GB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        3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månader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på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ett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universitet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i Thailand</a:t>
            </a:r>
          </a:p>
          <a:p>
            <a:pPr>
              <a:lnSpc>
                <a:spcPct val="90000"/>
              </a:lnSpc>
              <a:defRPr/>
            </a:pP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        </a:t>
            </a:r>
            <a:r>
              <a:rPr lang="en-GB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Magisterexamen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, 50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totalt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,</a:t>
            </a:r>
            <a:b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</a:br>
            <a:r>
              <a:rPr lang="en-GB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        15 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– 24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månader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sv-SE" sz="2800" dirty="0" err="1" smtClean="0">
                <a:solidFill>
                  <a:schemeClr val="tx2"/>
                </a:solidFill>
                <a:latin typeface="+mn-lt"/>
                <a:cs typeface="Georgia"/>
              </a:rPr>
              <a:t>Stipendium</a:t>
            </a:r>
            <a:r>
              <a:rPr lang="en-GB" altLang="sv-SE" sz="2800" dirty="0" smtClean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från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Rotary Foundation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49642"/>
            <a:ext cx="1323086" cy="137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 descr="Skärmavbild 2019-02-24 kl. 21.05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4220507"/>
            <a:ext cx="3600000" cy="23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642_Foundation_PowerPoint_Design_(Light)_ORIGINAL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6642_Foundation_PowerPoint_Design_(Light)_ORIGINAL</Template>
  <TotalTime>12968</TotalTime>
  <Words>541</Words>
  <Application>Microsoft Office PowerPoint</Application>
  <PresentationFormat>Bildspel på skärmen (4:3)</PresentationFormat>
  <Paragraphs>140</Paragraphs>
  <Slides>22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5" baseType="lpstr">
      <vt:lpstr>6642_Foundation_PowerPoint_Design_(Light)_ORIGINAL</vt:lpstr>
      <vt:lpstr>Custom Design</vt:lpstr>
      <vt:lpstr>2_Custom Design</vt:lpstr>
      <vt:lpstr>PowerPoint-presentation</vt:lpstr>
      <vt:lpstr>Arch Klumph’s Vision — 1917</vt:lpstr>
      <vt:lpstr> </vt:lpstr>
      <vt:lpstr>PowerPoint-presentation</vt:lpstr>
      <vt:lpstr>PowerPoint-presentation</vt:lpstr>
      <vt:lpstr>PowerPoint-presentation</vt:lpstr>
      <vt:lpstr>Uddevalla-Skansen RK (2020-01-29)</vt:lpstr>
      <vt:lpstr>Fokusområden</vt:lpstr>
      <vt:lpstr>PowerPoint-presentation</vt:lpstr>
      <vt:lpstr>Rotary’s projekt eftersträvar</vt:lpstr>
      <vt:lpstr>PowerPoint-presentation</vt:lpstr>
      <vt:lpstr>Klubb kan få bidrag till projekt</vt:lpstr>
      <vt:lpstr>Rotary Foundation inom D 2360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Det är klubbens projekt!</vt:lpstr>
      <vt:lpstr>Din generositet märks!</vt:lpstr>
      <vt:lpstr> </vt:lpstr>
      <vt:lpstr>Tack för att ni lyssnade! Frågor ?  Ni kan även ringa eller maila: hans.eb.johansson@telia.com 0725-28 52 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Hans Johansson</dc:creator>
  <cp:lastModifiedBy>Kjell-Åke</cp:lastModifiedBy>
  <cp:revision>195</cp:revision>
  <cp:lastPrinted>2020-02-18T16:04:03Z</cp:lastPrinted>
  <dcterms:created xsi:type="dcterms:W3CDTF">2014-03-13T20:12:50Z</dcterms:created>
  <dcterms:modified xsi:type="dcterms:W3CDTF">2020-02-23T14:19:32Z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