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20" r:id="rId5"/>
    <p:sldMasterId id="2147483764" r:id="rId6"/>
    <p:sldMasterId id="2147483776" r:id="rId7"/>
  </p:sldMasterIdLst>
  <p:notesMasterIdLst>
    <p:notesMasterId r:id="rId27"/>
  </p:notesMasterIdLst>
  <p:handoutMasterIdLst>
    <p:handoutMasterId r:id="rId28"/>
  </p:handoutMasterIdLst>
  <p:sldIdLst>
    <p:sldId id="257" r:id="rId8"/>
    <p:sldId id="292" r:id="rId9"/>
    <p:sldId id="258" r:id="rId10"/>
    <p:sldId id="283" r:id="rId11"/>
    <p:sldId id="300" r:id="rId12"/>
    <p:sldId id="294" r:id="rId13"/>
    <p:sldId id="297" r:id="rId14"/>
    <p:sldId id="295" r:id="rId15"/>
    <p:sldId id="302" r:id="rId16"/>
    <p:sldId id="284" r:id="rId17"/>
    <p:sldId id="285" r:id="rId18"/>
    <p:sldId id="306" r:id="rId19"/>
    <p:sldId id="304" r:id="rId20"/>
    <p:sldId id="303" r:id="rId21"/>
    <p:sldId id="289" r:id="rId22"/>
    <p:sldId id="296" r:id="rId23"/>
    <p:sldId id="307" r:id="rId24"/>
    <p:sldId id="282" r:id="rId25"/>
    <p:sldId id="275" r:id="rId26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B600"/>
    <a:srgbClr val="FF6600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1" autoAdjust="0"/>
    <p:restoredTop sz="94660"/>
  </p:normalViewPr>
  <p:slideViewPr>
    <p:cSldViewPr snapToGrid="0">
      <p:cViewPr varScale="1">
        <p:scale>
          <a:sx n="50" d="100"/>
          <a:sy n="50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F98D2A2E-6705-6F4C-AF96-3D90F48077A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7ECF644-1BC3-844F-B5D0-E705D8BF99C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9FE9A6-E47B-7041-A5DC-63133AE660CE}" type="datetimeFigureOut">
              <a:rPr lang="sv-SE" smtClean="0"/>
              <a:t>2019-09-13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19D72DC3-CE25-1446-8538-10465C1CF4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78162F6D-70E0-864D-9876-65252262F86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013B9-28A5-EC4D-9D89-064375B6342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3005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DFBCC-FC52-4BA1-908C-A2CA463CE833}" type="datetimeFigureOut">
              <a:rPr lang="en-US" smtClean="0"/>
              <a:t>9/13/19</a:t>
            </a:fld>
            <a:endParaRPr lang="en-US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902BC-C769-4365-B1C1-5405E9BB88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06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184DCD-710A-2A4D-8BD1-521775DEB421}" type="slidenum">
              <a:rPr lang="sv-SE" smtClean="0">
                <a:solidFill>
                  <a:prstClr val="black"/>
                </a:solidFill>
              </a:rPr>
              <a:pPr/>
              <a:t>1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92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376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039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025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1569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887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818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709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6069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2953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3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475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754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5460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28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2812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174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425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2486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255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687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289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39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932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1022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922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826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8857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0746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103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60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7293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42922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862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53005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7524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134847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4531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95964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41083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345393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36653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79622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824012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5" name="Rectangle 5"/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  <a:ea typeface="ヒラギノ角ゴ Pro W3" pitchFamily="-8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9979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1126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231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24690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705980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485484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66739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551914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4731844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271789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2630903"/>
      </p:ext>
    </p:extLst>
  </p:cSld>
  <p:clrMapOvr>
    <a:masterClrMapping/>
  </p:clrMapOvr>
  <p:transition spd="slow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879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1277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7725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83135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15647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0353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4380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16473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9642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528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654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077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7657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13767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1952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76463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6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92098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27075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43874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2306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4385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678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780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99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384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922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56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01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09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448800" y="6477001"/>
            <a:ext cx="21336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84" charset="-128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TITLE  |  </a:t>
            </a:r>
            <a:fld id="{824C4255-2BA4-4622-B1CE-10539AC3C851}" type="slidenum">
              <a:rPr lang="en-US" altLang="en-US" sz="900" smtClean="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altLang="en-US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en-US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pic>
        <p:nvPicPr>
          <p:cNvPr id="2051" name="Picture 5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6299200"/>
            <a:ext cx="11938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039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06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79BE9F-808C-474F-9545-2F47A665F0E2}" type="datetimeFigureOut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2019-09-13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7D44EF-E4ED-AE4F-A2CC-2E17AD450B4A}" type="slidenum">
              <a:rPr lang="sv-S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sv-SE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222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8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9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9.jpeg"/><Relationship Id="rId5" Type="http://schemas.openxmlformats.org/officeDocument/2006/relationships/image" Target="../media/image8.png"/><Relationship Id="rId4" Type="http://schemas.openxmlformats.org/officeDocument/2006/relationships/hyperlink" Target="http://www.19tio19.s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6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1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34.jpe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12" Type="http://schemas.openxmlformats.org/officeDocument/2006/relationships/image" Target="../media/image16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6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7.pn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3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24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7.jpeg"/><Relationship Id="rId5" Type="http://schemas.openxmlformats.org/officeDocument/2006/relationships/image" Target="../media/image19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905967" y="2227176"/>
            <a:ext cx="1037856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Presentation </a:t>
            </a:r>
            <a:r>
              <a:rPr lang="en-US" sz="40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för</a:t>
            </a:r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b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</a:br>
            <a:r>
              <a:rPr lang="en-US" sz="40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Rotaryklubbar</a:t>
            </a:r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40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i</a:t>
            </a:r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40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distrikt</a:t>
            </a:r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2360</a:t>
            </a:r>
            <a:endParaRPr lang="en-US" sz="2800" dirty="0">
              <a:solidFill>
                <a:srgbClr val="F9B600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algn="ctr"/>
            <a:r>
              <a:rPr lang="en-US" sz="35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Jerry </a:t>
            </a:r>
            <a:r>
              <a:rPr lang="en-US" sz="35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Brattåsen</a:t>
            </a:r>
            <a:endParaRPr lang="en-US" sz="35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55" y="152759"/>
            <a:ext cx="1971081" cy="1971081"/>
          </a:xfrm>
          <a:prstGeom prst="rect">
            <a:avLst/>
          </a:prstGeom>
          <a:ln w="38100">
            <a:noFill/>
          </a:ln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0722" y="316844"/>
            <a:ext cx="2961272" cy="1520120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3DBFFCE8-B3D4-A646-AAC2-9B316D9067B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2845" y="5236144"/>
            <a:ext cx="12260837" cy="138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177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20418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002344" y="426755"/>
            <a:ext cx="9412523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Båtmässan i Svenska Mässan 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1 – 9 februari 2020</a:t>
            </a:r>
          </a:p>
          <a:p>
            <a:endParaRPr lang="sv-SE" sz="2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2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- Måndag 3 februari 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The Rotary Day</a:t>
            </a:r>
          </a:p>
          <a:p>
            <a:r>
              <a:rPr lang="sv-SE" sz="2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- Söndag 9 februari 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ungdomsfokus</a:t>
            </a:r>
          </a:p>
          <a:p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- Må 3 – </a:t>
            </a:r>
            <a:r>
              <a:rPr lang="sv-SE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fre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7 - Rotaryluncher</a:t>
            </a:r>
            <a:r>
              <a:rPr lang="sv-SE" sz="2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med </a:t>
            </a:r>
          </a:p>
          <a:p>
            <a:r>
              <a:rPr lang="sv-SE" sz="2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Rotaryklubbar som värdar, </a:t>
            </a:r>
            <a:r>
              <a:rPr lang="sv-SE" sz="24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inkl</a:t>
            </a:r>
            <a:r>
              <a:rPr lang="sv-SE" sz="24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föreläsare </a:t>
            </a:r>
          </a:p>
          <a:p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- Vattenanknutna klubbprojekt</a:t>
            </a:r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Rotaryklubbar i D2360 gör eventet </a:t>
            </a:r>
            <a:r>
              <a:rPr lang="sv-SE" sz="2800" b="1" spc="6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Tillsammans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Marknadsföring, nätverk &amp; medlemsvärvning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Familjearrangemang för alla åldrar</a:t>
            </a: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6" name="Bildobjekt 5" descr="En bild som visar inomhus, golv, transport, vattenfarkost&#10;&#10;Automatiskt genererad beskrivning">
            <a:extLst>
              <a:ext uri="{FF2B5EF4-FFF2-40B4-BE49-F238E27FC236}">
                <a16:creationId xmlns:a16="http://schemas.microsoft.com/office/drawing/2014/main" id="{45FBFE97-1135-2142-979D-F19E4D8A1D1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0993" y="233608"/>
            <a:ext cx="4399839" cy="3299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75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2302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086768" y="116860"/>
            <a:ext cx="685606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Convention i Göteborg 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2027 – 2028 – 2029 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17 000 – 25 000 </a:t>
            </a:r>
            <a:r>
              <a:rPr lang="sv-SE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Rotaryaner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i Göteborg under en vecka</a:t>
            </a:r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Fokus på Rotary i Västsverige som en del av Rotary International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Uppmärksamhet i Sverige om Rotarys Mål och Värden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Lust, glädje och </a:t>
            </a: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stolhet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för </a:t>
            </a: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Rotaryaner</a:t>
            </a: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Positiva Rotary som fler vill tillhöra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ca 250 Mkr </a:t>
            </a: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exkl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moms i direkta inkomster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Stärker Rotarys yrkesnätverk och skapar mervärden</a:t>
            </a: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4" name="Bildobjekt 3" descr="En bild som visar himmel, utomhus&#10;&#10;Automatiskt genererad beskrivning">
            <a:extLst>
              <a:ext uri="{FF2B5EF4-FFF2-40B4-BE49-F238E27FC236}">
                <a16:creationId xmlns:a16="http://schemas.microsoft.com/office/drawing/2014/main" id="{37F7C4D7-736A-EB48-9DB9-248EE4CDEF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0" y="269508"/>
            <a:ext cx="285332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04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55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093264" y="1183993"/>
            <a:ext cx="941252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Viktiga arrangemang för Rotarymedlemmar</a:t>
            </a:r>
            <a:endParaRPr lang="sv-SE" sz="2800" dirty="0">
              <a:solidFill>
                <a:schemeClr val="bg1"/>
              </a:solidFill>
            </a:endParaRPr>
          </a:p>
          <a:p>
            <a:endParaRPr lang="sv-SE" sz="2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u="sng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Distriktskonferensen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i Trollhättan – 19 oktober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highlight>
                  <a:srgbClr val="00FFFF"/>
                </a:highlight>
                <a:latin typeface="Open Sans" charset="0"/>
                <a:ea typeface="Open Sans" charset="0"/>
                <a:cs typeface="Open Sans" charset="0"/>
                <a:hlinkClick r:id="rId4"/>
              </a:rPr>
              <a:t>www.19tio19.se</a:t>
            </a:r>
            <a:r>
              <a:rPr lang="sv-SE" sz="2800" dirty="0">
                <a:solidFill>
                  <a:prstClr val="white"/>
                </a:solidFill>
                <a:highlight>
                  <a:srgbClr val="00FFFF"/>
                </a:highlight>
                <a:latin typeface="Open Sans" charset="0"/>
                <a:ea typeface="Open Sans" charset="0"/>
                <a:cs typeface="Open Sans" charset="0"/>
              </a:rPr>
              <a:t>  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u="sng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Årsmöte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i Trollhättan - 20 oktober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PETS – 7 mars 2020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RLI – Ledarutbildning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Ny i Rotary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Club </a:t>
            </a: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Visioning</a:t>
            </a: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E787B29-5B72-424E-A8B7-930B461887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3054" y="2225636"/>
            <a:ext cx="31290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   </a:t>
            </a:r>
            <a:endParaRPr kumimoji="0" lang="sv-SE" altLang="sv-S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4389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04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093264" y="1183993"/>
            <a:ext cx="941252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TRF  (The Rotary Foundation)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Skapa administrativa och ekonomiska möjligheter för klubbarna att driva </a:t>
            </a:r>
          </a:p>
          <a:p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Internationella Projekt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Göra gott i världen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Samverkan mellan klubbar i D2360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Uppgraderar </a:t>
            </a: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klubbmedel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bl.a. Årliga fonden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Utrotning av Polio osv</a:t>
            </a: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16816101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04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876099" y="2716197"/>
            <a:ext cx="317011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End Polio </a:t>
            </a:r>
            <a:r>
              <a:rPr lang="sv-SE" sz="28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Now</a:t>
            </a:r>
            <a:endParaRPr lang="sv-SE" sz="2800" b="1" dirty="0">
              <a:solidFill>
                <a:srgbClr val="F9B600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  <a:p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4" name="Bildobjekt 3" descr="En bild som visar text, karta&#10;&#10;Automatiskt genererad beskrivning">
            <a:extLst>
              <a:ext uri="{FF2B5EF4-FFF2-40B4-BE49-F238E27FC236}">
                <a16:creationId xmlns:a16="http://schemas.microsoft.com/office/drawing/2014/main" id="{3C3D96C6-0EAE-6447-849A-D23F72A43C6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20523" y="408727"/>
            <a:ext cx="4057650" cy="6100505"/>
          </a:xfrm>
          <a:prstGeom prst="rect">
            <a:avLst/>
          </a:prstGeom>
        </p:spPr>
      </p:pic>
      <p:sp>
        <p:nvSpPr>
          <p:cNvPr id="5" name="textruta 4">
            <a:extLst>
              <a:ext uri="{FF2B5EF4-FFF2-40B4-BE49-F238E27FC236}">
                <a16:creationId xmlns:a16="http://schemas.microsoft.com/office/drawing/2014/main" id="{188E81FB-0563-0242-9C20-364CEF8B3235}"/>
              </a:ext>
            </a:extLst>
          </p:cNvPr>
          <p:cNvSpPr txBox="1"/>
          <p:nvPr/>
        </p:nvSpPr>
        <p:spPr>
          <a:xfrm>
            <a:off x="8197760" y="2717769"/>
            <a:ext cx="39599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400" b="1" dirty="0">
                <a:solidFill>
                  <a:srgbClr val="FFC000"/>
                </a:solidFill>
              </a:rPr>
              <a:t>Samverkan med Melinda och </a:t>
            </a:r>
          </a:p>
          <a:p>
            <a:r>
              <a:rPr lang="sv-SE" sz="2400" b="1" dirty="0">
                <a:solidFill>
                  <a:srgbClr val="FFC000"/>
                </a:solidFill>
              </a:rPr>
              <a:t>Bill Gates Foundation genom </a:t>
            </a:r>
          </a:p>
          <a:p>
            <a:r>
              <a:rPr lang="sv-SE" sz="2400" b="1" dirty="0">
                <a:solidFill>
                  <a:srgbClr val="FFC000"/>
                </a:solidFill>
              </a:rPr>
              <a:t>1-3 överenskommelsen</a:t>
            </a:r>
          </a:p>
        </p:txBody>
      </p:sp>
    </p:spTree>
    <p:extLst>
      <p:ext uri="{BB962C8B-B14F-4D97-AF65-F5344CB8AC3E}">
        <p14:creationId xmlns:p14="http://schemas.microsoft.com/office/powerpoint/2010/main" val="325573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282649" y="1247055"/>
            <a:ext cx="9412523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  <a:p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680CD482-188E-3A43-B222-BF96EC2BEE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215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09E30C55-04F8-F940-A810-D3038AE3CFCA}"/>
              </a:ext>
            </a:extLst>
          </p:cNvPr>
          <p:cNvSpPr/>
          <p:nvPr/>
        </p:nvSpPr>
        <p:spPr>
          <a:xfrm>
            <a:off x="3639890" y="597059"/>
            <a:ext cx="55041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Distriktsrådet 2360, 2019-2020</a:t>
            </a:r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318DF5E-1D4E-1C47-8B5D-92322FD80F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6058" y="0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FB435863-C7F0-7545-9783-25451965CF8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953" y="5828294"/>
            <a:ext cx="1892096" cy="971276"/>
          </a:xfrm>
          <a:prstGeom prst="rect">
            <a:avLst/>
          </a:prstGeom>
        </p:spPr>
      </p:pic>
      <p:sp>
        <p:nvSpPr>
          <p:cNvPr id="16" name="textruta 15">
            <a:extLst>
              <a:ext uri="{FF2B5EF4-FFF2-40B4-BE49-F238E27FC236}">
                <a16:creationId xmlns:a16="http://schemas.microsoft.com/office/drawing/2014/main" id="{9FFC0C75-AA13-3F40-9C2A-8DB2F879EC18}"/>
              </a:ext>
            </a:extLst>
          </p:cNvPr>
          <p:cNvSpPr txBox="1"/>
          <p:nvPr/>
        </p:nvSpPr>
        <p:spPr>
          <a:xfrm>
            <a:off x="496828" y="1614825"/>
            <a:ext cx="2549471" cy="184665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Assisterande Guvernörer</a:t>
            </a:r>
            <a:endParaRPr lang="sv-SE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Conny </a:t>
            </a:r>
            <a:r>
              <a:rPr lang="sv-SE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Leinstedt</a:t>
            </a:r>
            <a:endParaRPr lang="sv-SE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Per Frykner	</a:t>
            </a:r>
          </a:p>
          <a:p>
            <a:r>
              <a:rPr lang="sv-SE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Kadir</a:t>
            </a:r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Meral	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Iréne Josefsson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Anette Johansson	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Marie-Louise </a:t>
            </a:r>
            <a:r>
              <a:rPr lang="sv-SE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Simann</a:t>
            </a:r>
            <a:endParaRPr lang="sv-SE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7" name="textruta 16">
            <a:extLst>
              <a:ext uri="{FF2B5EF4-FFF2-40B4-BE49-F238E27FC236}">
                <a16:creationId xmlns:a16="http://schemas.microsoft.com/office/drawing/2014/main" id="{571444B9-9F7D-434E-8761-9FD7C95048A2}"/>
              </a:ext>
            </a:extLst>
          </p:cNvPr>
          <p:cNvSpPr txBox="1"/>
          <p:nvPr/>
        </p:nvSpPr>
        <p:spPr>
          <a:xfrm>
            <a:off x="496827" y="3698805"/>
            <a:ext cx="2549471" cy="1107996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IT/</a:t>
            </a:r>
            <a:r>
              <a:rPr lang="sv-SE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Web</a:t>
            </a:r>
            <a:r>
              <a:rPr lang="sv-SE" b="1" dirty="0" err="1">
                <a:solidFill>
                  <a:srgbClr val="0070C0"/>
                </a:solidFill>
                <a:latin typeface="Open Sans" charset="0"/>
                <a:ea typeface="Open Sans" charset="0"/>
                <a:cs typeface="Open Sans" charset="0"/>
              </a:rPr>
              <a:t>SE</a:t>
            </a:r>
            <a:endParaRPr lang="sv-SE" sz="1600" b="1" dirty="0">
              <a:solidFill>
                <a:srgbClr val="0070C0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Christer </a:t>
            </a:r>
            <a:r>
              <a:rPr lang="sv-SE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Wecke</a:t>
            </a:r>
            <a:endParaRPr lang="sv-SE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Ulf Andersson	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Jeanette Gynning</a:t>
            </a:r>
            <a:r>
              <a:rPr lang="sv-SE" sz="16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82A82DF9-85D1-B640-9C80-B5AAD31CF31B}"/>
              </a:ext>
            </a:extLst>
          </p:cNvPr>
          <p:cNvSpPr txBox="1"/>
          <p:nvPr/>
        </p:nvSpPr>
        <p:spPr>
          <a:xfrm>
            <a:off x="739575" y="4966520"/>
            <a:ext cx="2310203" cy="86177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Guvernörskedjan</a:t>
            </a:r>
            <a:endParaRPr lang="sv-SE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Ulla-Britt Andreasson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Lena </a:t>
            </a:r>
            <a:r>
              <a:rPr lang="sv-SE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Liljenhed</a:t>
            </a:r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Ekman	</a:t>
            </a: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9991386B-AF2D-8C4D-9FC0-5619C4DF69A1}"/>
              </a:ext>
            </a:extLst>
          </p:cNvPr>
          <p:cNvSpPr txBox="1"/>
          <p:nvPr/>
        </p:nvSpPr>
        <p:spPr>
          <a:xfrm>
            <a:off x="4078093" y="1416332"/>
            <a:ext cx="2549471" cy="184665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DISTRIKTSSTYRELSE</a:t>
            </a:r>
            <a:endParaRPr lang="sv-SE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Jerry Brattåsen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Jeanette Gynning	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Mikael Burman	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Adjungerad: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Linnea Lundblad	 </a:t>
            </a:r>
            <a:r>
              <a:rPr lang="sv-SE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Rotaract</a:t>
            </a:r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 </a:t>
            </a:r>
          </a:p>
        </p:txBody>
      </p:sp>
      <p:sp>
        <p:nvSpPr>
          <p:cNvPr id="20" name="textruta 19">
            <a:extLst>
              <a:ext uri="{FF2B5EF4-FFF2-40B4-BE49-F238E27FC236}">
                <a16:creationId xmlns:a16="http://schemas.microsoft.com/office/drawing/2014/main" id="{2B24E1E2-B6BB-CF46-AE1E-3A8391C5D722}"/>
              </a:ext>
            </a:extLst>
          </p:cNvPr>
          <p:cNvSpPr txBox="1"/>
          <p:nvPr/>
        </p:nvSpPr>
        <p:spPr>
          <a:xfrm>
            <a:off x="7329539" y="1610057"/>
            <a:ext cx="2915827" cy="1846659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Finanskommitté</a:t>
            </a:r>
            <a:endParaRPr lang="sv-SE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Ordf</a:t>
            </a:r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Margareta Carlsson Lundin Lars Fossum	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Rolf Ottosson	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Conny Persson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Dieter Heideman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Owe Westerberg</a:t>
            </a:r>
          </a:p>
        </p:txBody>
      </p:sp>
      <p:sp>
        <p:nvSpPr>
          <p:cNvPr id="21" name="textruta 20">
            <a:extLst>
              <a:ext uri="{FF2B5EF4-FFF2-40B4-BE49-F238E27FC236}">
                <a16:creationId xmlns:a16="http://schemas.microsoft.com/office/drawing/2014/main" id="{A2D55B78-292A-E64C-A97C-5CB59281E761}"/>
              </a:ext>
            </a:extLst>
          </p:cNvPr>
          <p:cNvSpPr txBox="1"/>
          <p:nvPr/>
        </p:nvSpPr>
        <p:spPr>
          <a:xfrm>
            <a:off x="11257613" y="990090"/>
            <a:ext cx="311891" cy="4493538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</a:t>
            </a:r>
          </a:p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O</a:t>
            </a:r>
          </a:p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T</a:t>
            </a:r>
          </a:p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</a:t>
            </a:r>
          </a:p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</a:t>
            </a:r>
          </a:p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Y</a:t>
            </a:r>
          </a:p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K</a:t>
            </a:r>
          </a:p>
          <a:p>
            <a:r>
              <a:rPr lang="sv-S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</a:t>
            </a:r>
          </a:p>
          <a:p>
            <a:r>
              <a:rPr lang="sv-S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</a:t>
            </a:r>
            <a:endParaRPr lang="sv-SE" dirty="0">
              <a:solidFill>
                <a:prstClr val="black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</a:t>
            </a:r>
          </a:p>
          <a:p>
            <a:r>
              <a:rPr lang="sv-S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</a:t>
            </a:r>
          </a:p>
          <a:p>
            <a:r>
              <a:rPr lang="sv-S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</a:t>
            </a:r>
          </a:p>
          <a:p>
            <a:r>
              <a:rPr lang="sv-S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</a:t>
            </a:r>
          </a:p>
          <a:p>
            <a:r>
              <a:rPr lang="sv-S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N</a:t>
            </a:r>
          </a:p>
          <a:p>
            <a:r>
              <a:rPr lang="sv-SE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A</a:t>
            </a:r>
            <a:r>
              <a:rPr lang="sv-SE" sz="16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	  </a:t>
            </a:r>
          </a:p>
        </p:txBody>
      </p:sp>
      <p:pic>
        <p:nvPicPr>
          <p:cNvPr id="22" name="Bildobjekt 21">
            <a:extLst>
              <a:ext uri="{FF2B5EF4-FFF2-40B4-BE49-F238E27FC236}">
                <a16:creationId xmlns:a16="http://schemas.microsoft.com/office/drawing/2014/main" id="{72F92967-8D9F-BD44-A7B3-5425FD6247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219" y="5333715"/>
            <a:ext cx="1504188" cy="1504188"/>
          </a:xfrm>
          <a:prstGeom prst="rect">
            <a:avLst/>
          </a:prstGeom>
        </p:spPr>
      </p:pic>
      <p:sp>
        <p:nvSpPr>
          <p:cNvPr id="24" name="textruta 23">
            <a:extLst>
              <a:ext uri="{FF2B5EF4-FFF2-40B4-BE49-F238E27FC236}">
                <a16:creationId xmlns:a16="http://schemas.microsoft.com/office/drawing/2014/main" id="{6E39DC18-A786-E742-AB2C-214D25EB595A}"/>
              </a:ext>
            </a:extLst>
          </p:cNvPr>
          <p:cNvSpPr txBox="1"/>
          <p:nvPr/>
        </p:nvSpPr>
        <p:spPr>
          <a:xfrm>
            <a:off x="4078093" y="3449502"/>
            <a:ext cx="2549471" cy="861774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PR/Medlemsutveckling</a:t>
            </a:r>
            <a:endParaRPr lang="sv-SE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Lena </a:t>
            </a:r>
            <a:r>
              <a:rPr lang="sv-SE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Liljenhed</a:t>
            </a:r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Ekman</a:t>
            </a: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Leif Jonsson</a:t>
            </a:r>
            <a:r>
              <a:rPr lang="sv-SE" sz="1600" dirty="0">
                <a:solidFill>
                  <a:prstClr val="black"/>
                </a:solidFill>
                <a:latin typeface="Open Sans" charset="0"/>
                <a:ea typeface="Open Sans" charset="0"/>
                <a:cs typeface="Open Sans" charset="0"/>
              </a:rPr>
              <a:t>	</a:t>
            </a:r>
          </a:p>
        </p:txBody>
      </p:sp>
      <p:sp>
        <p:nvSpPr>
          <p:cNvPr id="25" name="textruta 24">
            <a:extLst>
              <a:ext uri="{FF2B5EF4-FFF2-40B4-BE49-F238E27FC236}">
                <a16:creationId xmlns:a16="http://schemas.microsoft.com/office/drawing/2014/main" id="{A6D9A294-3829-9848-A825-62E272C124C2}"/>
              </a:ext>
            </a:extLst>
          </p:cNvPr>
          <p:cNvSpPr txBox="1"/>
          <p:nvPr/>
        </p:nvSpPr>
        <p:spPr>
          <a:xfrm>
            <a:off x="7339649" y="3691591"/>
            <a:ext cx="2895606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Rotary Ungdom</a:t>
            </a:r>
            <a:endParaRPr lang="sv-SE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Eva Persson</a:t>
            </a:r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7ACC4474-B039-7B41-BA62-5DE767F2C4CF}"/>
              </a:ext>
            </a:extLst>
          </p:cNvPr>
          <p:cNvSpPr txBox="1"/>
          <p:nvPr/>
        </p:nvSpPr>
        <p:spPr>
          <a:xfrm>
            <a:off x="4289167" y="4529581"/>
            <a:ext cx="2253995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Lagrådsrepresentant      </a:t>
            </a:r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Ulf Andersson</a:t>
            </a:r>
          </a:p>
        </p:txBody>
      </p:sp>
      <p:sp>
        <p:nvSpPr>
          <p:cNvPr id="27" name="textruta 26">
            <a:extLst>
              <a:ext uri="{FF2B5EF4-FFF2-40B4-BE49-F238E27FC236}">
                <a16:creationId xmlns:a16="http://schemas.microsoft.com/office/drawing/2014/main" id="{5E664832-922C-2447-B080-C36D0BCAFE9A}"/>
              </a:ext>
            </a:extLst>
          </p:cNvPr>
          <p:cNvSpPr txBox="1"/>
          <p:nvPr/>
        </p:nvSpPr>
        <p:spPr>
          <a:xfrm>
            <a:off x="7349760" y="4543911"/>
            <a:ext cx="2895606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Rotary Foundation TRF</a:t>
            </a:r>
            <a:endParaRPr lang="sv-SE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Henrik </a:t>
            </a:r>
            <a:r>
              <a:rPr lang="sv-SE" sz="1600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Frössling</a:t>
            </a:r>
            <a:endParaRPr lang="sv-SE" sz="16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28" name="textruta 27">
            <a:extLst>
              <a:ext uri="{FF2B5EF4-FFF2-40B4-BE49-F238E27FC236}">
                <a16:creationId xmlns:a16="http://schemas.microsoft.com/office/drawing/2014/main" id="{0BF19764-3524-9240-B430-F522E35461A3}"/>
              </a:ext>
            </a:extLst>
          </p:cNvPr>
          <p:cNvSpPr txBox="1"/>
          <p:nvPr/>
        </p:nvSpPr>
        <p:spPr>
          <a:xfrm>
            <a:off x="3910561" y="5368192"/>
            <a:ext cx="3218070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Rotary </a:t>
            </a:r>
            <a:r>
              <a:rPr lang="sv-SE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Friendship</a:t>
            </a:r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v-SE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Exhange</a:t>
            </a:r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RFE</a:t>
            </a:r>
            <a:endParaRPr lang="sv-SE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Eric Nilsson</a:t>
            </a:r>
          </a:p>
        </p:txBody>
      </p:sp>
      <p:sp>
        <p:nvSpPr>
          <p:cNvPr id="29" name="textruta 28">
            <a:extLst>
              <a:ext uri="{FF2B5EF4-FFF2-40B4-BE49-F238E27FC236}">
                <a16:creationId xmlns:a16="http://schemas.microsoft.com/office/drawing/2014/main" id="{AEEA860F-8555-6546-9C3A-38293C6C46C2}"/>
              </a:ext>
            </a:extLst>
          </p:cNvPr>
          <p:cNvSpPr txBox="1"/>
          <p:nvPr/>
        </p:nvSpPr>
        <p:spPr>
          <a:xfrm>
            <a:off x="8314650" y="5368192"/>
            <a:ext cx="1504188" cy="615553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sv-SE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Läkarbanken</a:t>
            </a:r>
            <a:endParaRPr lang="sv-SE" sz="16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1600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Britt Lindau</a:t>
            </a:r>
          </a:p>
        </p:txBody>
      </p:sp>
    </p:spTree>
    <p:extLst>
      <p:ext uri="{BB962C8B-B14F-4D97-AF65-F5344CB8AC3E}">
        <p14:creationId xmlns:p14="http://schemas.microsoft.com/office/powerpoint/2010/main" val="2033883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093264" y="269508"/>
            <a:ext cx="9412523" cy="7232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Vad gör Sweden Rotary Service – SRS för distrikten och klubbarna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Styrelsen består av  DG  i de tio distrikten 2320-2410  (Jerry Brattåsen)</a:t>
            </a:r>
          </a:p>
          <a:p>
            <a:r>
              <a:rPr lang="sv-SE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It-rådet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består av DITS i 2320-2410  (Christer </a:t>
            </a:r>
            <a:r>
              <a:rPr lang="sv-SE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Wecke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)</a:t>
            </a:r>
          </a:p>
          <a:p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Samordnar, beställer IT-tjänster av IT-rådet &amp; medverkar till utveckling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Webmaster (Ulf Andersson)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Erfautbyte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och samordning av de som kan göras effektivare tillsammans ex DGN-utbildning, PR-info Medlemsutveckling, Upphandling/Avtal osv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Ungdomsprojekt, Internationella ungdomsläger (Eva Persson)</a:t>
            </a: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lvl="0" fontAlgn="base"/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5876941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29980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093264" y="1183993"/>
            <a:ext cx="941252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4" name="Bildobjekt 3" descr="En bild som visar text, bok&#10;&#10;Automatiskt genererad beskrivning">
            <a:extLst>
              <a:ext uri="{FF2B5EF4-FFF2-40B4-BE49-F238E27FC236}">
                <a16:creationId xmlns:a16="http://schemas.microsoft.com/office/drawing/2014/main" id="{9E3D7B41-DCF2-B841-99E8-DD48C7E3A9F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7405" y="1216765"/>
            <a:ext cx="4008664" cy="3907111"/>
          </a:xfrm>
          <a:prstGeom prst="rect">
            <a:avLst/>
          </a:prstGeom>
        </p:spPr>
      </p:pic>
      <p:pic>
        <p:nvPicPr>
          <p:cNvPr id="6" name="Bildobjekt 5" descr="En bild som visar skärmbild&#10;&#10;Automatiskt genererad beskrivning">
            <a:extLst>
              <a:ext uri="{FF2B5EF4-FFF2-40B4-BE49-F238E27FC236}">
                <a16:creationId xmlns:a16="http://schemas.microsoft.com/office/drawing/2014/main" id="{DC8EECD3-A6E8-E143-AD49-CBBCFC2C979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7856" y="1216765"/>
            <a:ext cx="4008664" cy="390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42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916131" y="1064797"/>
            <a:ext cx="103597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Tack </a:t>
            </a:r>
            <a:r>
              <a:rPr lang="en-US" sz="40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för</a:t>
            </a:r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40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att</a:t>
            </a:r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jag </a:t>
            </a:r>
            <a:r>
              <a:rPr lang="en-US" sz="40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fick</a:t>
            </a:r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40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besöka</a:t>
            </a:r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40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er</a:t>
            </a:r>
            <a:r>
              <a:rPr lang="en-US" sz="40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!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859125" y="5724677"/>
            <a:ext cx="103597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rotary.org</a:t>
            </a:r>
            <a:r>
              <a:rPr lang="en-US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• </a:t>
            </a:r>
            <a:r>
              <a:rPr lang="en-US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rotary.se</a:t>
            </a:r>
            <a:r>
              <a:rPr lang="en-US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• </a:t>
            </a:r>
            <a:r>
              <a:rPr lang="en-US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rotary.fi</a:t>
            </a:r>
            <a:endParaRPr lang="en-US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859125" y="5081921"/>
            <a:ext cx="10359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Jerry </a:t>
            </a:r>
            <a:r>
              <a:rPr lang="en-US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Brattåsen</a:t>
            </a:r>
            <a:endParaRPr lang="en-US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22E83865-D36C-0D44-9DB9-1620ED7E9BE0}"/>
              </a:ext>
            </a:extLst>
          </p:cNvPr>
          <p:cNvSpPr/>
          <p:nvPr/>
        </p:nvSpPr>
        <p:spPr>
          <a:xfrm>
            <a:off x="4284616" y="1772683"/>
            <a:ext cx="3622766" cy="387930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570D4A92-45F9-2848-8623-B3BD6B3730B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09B2550C-C061-7F4E-925D-2F2FEE4A652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5" name="Bildobjekt 4" descr="En bild som visar person, himmel, utomhus, man&#10;&#10;Automatiskt genererad beskrivning">
            <a:extLst>
              <a:ext uri="{FF2B5EF4-FFF2-40B4-BE49-F238E27FC236}">
                <a16:creationId xmlns:a16="http://schemas.microsoft.com/office/drawing/2014/main" id="{02431B3C-EAEF-3747-BCE6-6CDB23A8CF0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4616" y="1772683"/>
            <a:ext cx="3622766" cy="387930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8246243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C223685-B541-7043-9D58-FDD9D8C7CF0E}"/>
              </a:ext>
            </a:extLst>
          </p:cNvPr>
          <p:cNvSpPr txBox="1"/>
          <p:nvPr/>
        </p:nvSpPr>
        <p:spPr>
          <a:xfrm>
            <a:off x="3312826" y="1607660"/>
            <a:ext cx="595109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Rubrik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  <a:p>
            <a:r>
              <a:rPr lang="sv-SE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ipsum</a:t>
            </a:r>
            <a:endParaRPr lang="sv-SE" sz="2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lvl="0" fontAlgn="base"/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C6B0B2-8DB5-5342-B528-DF7F6BC03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3" name="Bildobjekt 2" descr="En bild som visar flaska, himmel, utomhus&#10;&#10;Automatiskt genererad beskrivning">
            <a:extLst>
              <a:ext uri="{FF2B5EF4-FFF2-40B4-BE49-F238E27FC236}">
                <a16:creationId xmlns:a16="http://schemas.microsoft.com/office/drawing/2014/main" id="{4355F0BD-0C5D-DD40-8C00-E2AF8709B10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69603" y="1130531"/>
            <a:ext cx="6145639" cy="434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421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605272"/>
            <a:ext cx="12192000" cy="1252728"/>
          </a:xfrm>
          <a:prstGeom prst="rect">
            <a:avLst/>
          </a:prstGeom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8C86FBF1-E399-D342-98A2-AFB48837C9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0" name="Bildobjekt 9" descr="En bild som visar utomhus, gräs, person, himmel&#10;&#10;Automatiskt genererad beskrivning">
            <a:extLst>
              <a:ext uri="{FF2B5EF4-FFF2-40B4-BE49-F238E27FC236}">
                <a16:creationId xmlns:a16="http://schemas.microsoft.com/office/drawing/2014/main" id="{F6661FF9-B233-B046-AE7E-FB8A0202E77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946" y="2405966"/>
            <a:ext cx="3138568" cy="4184757"/>
          </a:xfrm>
          <a:prstGeom prst="rect">
            <a:avLst/>
          </a:prstGeom>
        </p:spPr>
      </p:pic>
      <p:pic>
        <p:nvPicPr>
          <p:cNvPr id="16" name="Bildobjekt 15" descr="En bild som visar text, dagstidning&#10;&#10;Automatiskt genererad beskrivning">
            <a:extLst>
              <a:ext uri="{FF2B5EF4-FFF2-40B4-BE49-F238E27FC236}">
                <a16:creationId xmlns:a16="http://schemas.microsoft.com/office/drawing/2014/main" id="{5FC8E9BF-847F-C24D-B1A0-A3DE3FAD2B2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4453" y="6586"/>
            <a:ext cx="4603121" cy="3452341"/>
          </a:xfrm>
          <a:prstGeom prst="rect">
            <a:avLst/>
          </a:prstGeom>
        </p:spPr>
      </p:pic>
      <p:pic>
        <p:nvPicPr>
          <p:cNvPr id="17" name="Bildobjekt 16" descr="En bild som visar text, dagstidning&#10;&#10;Automatiskt genererad beskrivning">
            <a:extLst>
              <a:ext uri="{FF2B5EF4-FFF2-40B4-BE49-F238E27FC236}">
                <a16:creationId xmlns:a16="http://schemas.microsoft.com/office/drawing/2014/main" id="{30059419-2377-9247-98B7-CFE38E038D2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7189" y="56226"/>
            <a:ext cx="4489217" cy="3292475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569AB6F1-C916-4A4D-8972-5B180AA647C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5371" y="3210614"/>
            <a:ext cx="3203974" cy="2413661"/>
          </a:xfrm>
          <a:prstGeom prst="rect">
            <a:avLst/>
          </a:prstGeom>
        </p:spPr>
      </p:pic>
      <p:pic>
        <p:nvPicPr>
          <p:cNvPr id="22" name="Bildobjekt 21" descr="En bild som visar flagga, objekt, utomhus, himmel&#10;&#10;Automatiskt genererad beskrivning">
            <a:extLst>
              <a:ext uri="{FF2B5EF4-FFF2-40B4-BE49-F238E27FC236}">
                <a16:creationId xmlns:a16="http://schemas.microsoft.com/office/drawing/2014/main" id="{13B1144D-0C45-254B-B179-4A3D2F0F857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48102" y="0"/>
            <a:ext cx="4161087" cy="2855497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F9F93FA8-9EF7-1347-968F-4F03EC01A83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0913" y="2796945"/>
            <a:ext cx="4161087" cy="2827329"/>
          </a:xfrm>
          <a:prstGeom prst="rect">
            <a:avLst/>
          </a:prstGeom>
        </p:spPr>
      </p:pic>
      <p:pic>
        <p:nvPicPr>
          <p:cNvPr id="34" name="Bildobjekt 33" descr="En bild som visar text, dagstidning&#10;&#10;Automatiskt genererad beskrivning">
            <a:extLst>
              <a:ext uri="{FF2B5EF4-FFF2-40B4-BE49-F238E27FC236}">
                <a16:creationId xmlns:a16="http://schemas.microsoft.com/office/drawing/2014/main" id="{B6A12738-DB35-1C4E-A25C-81F93BA2058B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11" y="-11742"/>
            <a:ext cx="4512777" cy="3470669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3E11C15C-C9C0-CF47-B858-AFC4985B8E50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9650" y="0"/>
            <a:ext cx="3603518" cy="228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747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666" y="1525571"/>
            <a:ext cx="2795207" cy="2795207"/>
          </a:xfrm>
          <a:prstGeom prst="rect">
            <a:avLst/>
          </a:prstGeom>
          <a:ln w="38100">
            <a:noFill/>
          </a:ln>
        </p:spPr>
      </p:pic>
      <p:sp>
        <p:nvSpPr>
          <p:cNvPr id="5" name="Ellips 4"/>
          <p:cNvSpPr/>
          <p:nvPr/>
        </p:nvSpPr>
        <p:spPr>
          <a:xfrm>
            <a:off x="7333929" y="1379764"/>
            <a:ext cx="4370045" cy="2930980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8" name="Rak pil 17"/>
          <p:cNvCxnSpPr/>
          <p:nvPr/>
        </p:nvCxnSpPr>
        <p:spPr>
          <a:xfrm>
            <a:off x="4043190" y="4990641"/>
            <a:ext cx="0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 19"/>
          <p:cNvCxnSpPr/>
          <p:nvPr/>
        </p:nvCxnSpPr>
        <p:spPr>
          <a:xfrm flipV="1">
            <a:off x="4397684" y="2792776"/>
            <a:ext cx="2649387" cy="1"/>
          </a:xfrm>
          <a:prstGeom prst="straightConnector1">
            <a:avLst/>
          </a:prstGeom>
          <a:ln w="38100">
            <a:solidFill>
              <a:srgbClr val="F9B6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ruta 23"/>
          <p:cNvSpPr txBox="1"/>
          <p:nvPr/>
        </p:nvSpPr>
        <p:spPr>
          <a:xfrm>
            <a:off x="2349723" y="389654"/>
            <a:ext cx="7658188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Årets</a:t>
            </a:r>
            <a:r>
              <a:rPr lang="en-US" sz="44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r>
              <a:rPr lang="en-US" sz="44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tema</a:t>
            </a:r>
            <a:r>
              <a:rPr lang="en-US" sz="44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(n) 2019-2020</a:t>
            </a:r>
          </a:p>
        </p:txBody>
      </p:sp>
      <p:pic>
        <p:nvPicPr>
          <p:cNvPr id="12" name="Bildobjekt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7728" y="1886382"/>
            <a:ext cx="3531405" cy="1812788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A376D92B-1C51-374C-9620-B6975A1CB88B}"/>
              </a:ext>
            </a:extLst>
          </p:cNvPr>
          <p:cNvSpPr txBox="1"/>
          <p:nvPr/>
        </p:nvSpPr>
        <p:spPr>
          <a:xfrm>
            <a:off x="295821" y="4169533"/>
            <a:ext cx="1168603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						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Vision</a:t>
            </a:r>
          </a:p>
          <a:p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Vi ser en värld där människor går samman för att gemensamt skapa varaktiga förändringar</a:t>
            </a:r>
          </a:p>
          <a:p>
            <a:endParaRPr lang="sv-SE" sz="20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0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I alla länder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0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I lokala samhällen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0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I oss själva</a:t>
            </a:r>
          </a:p>
        </p:txBody>
      </p:sp>
    </p:spTree>
    <p:extLst>
      <p:ext uri="{BB962C8B-B14F-4D97-AF65-F5344CB8AC3E}">
        <p14:creationId xmlns:p14="http://schemas.microsoft.com/office/powerpoint/2010/main" val="914700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093264" y="1183993"/>
            <a:ext cx="941252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>
                <a:solidFill>
                  <a:srgbClr val="F9B600"/>
                </a:solidFill>
                <a:latin typeface="Georgia" charset="0"/>
              </a:rPr>
              <a:t>            </a:t>
            </a:r>
            <a:endParaRPr lang="sv-SE" sz="2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lvl="0" fontAlgn="base"/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4" name="Bildobjekt 3" descr="En bild som visar person, man, utomhus, kostym&#10;&#10;Automatiskt genererad beskrivning">
            <a:extLst>
              <a:ext uri="{FF2B5EF4-FFF2-40B4-BE49-F238E27FC236}">
                <a16:creationId xmlns:a16="http://schemas.microsoft.com/office/drawing/2014/main" id="{CCF0B02A-8E9B-DB44-97D6-D533A0DAA6B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831" y="1064709"/>
            <a:ext cx="3754011" cy="3953204"/>
          </a:xfrm>
          <a:prstGeom prst="rect">
            <a:avLst/>
          </a:prstGeom>
        </p:spPr>
      </p:pic>
      <p:pic>
        <p:nvPicPr>
          <p:cNvPr id="5" name="Bildobjekt 4" descr="En bild som visar text, karta&#10;&#10;Automatiskt genererad beskrivning">
            <a:extLst>
              <a:ext uri="{FF2B5EF4-FFF2-40B4-BE49-F238E27FC236}">
                <a16:creationId xmlns:a16="http://schemas.microsoft.com/office/drawing/2014/main" id="{AE2881B7-377C-834C-B2D7-342D4E3AA8D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04" y="2408648"/>
            <a:ext cx="3579623" cy="266323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944E7AE1-0E5B-8143-BB0E-F5206C54834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3252" y="589960"/>
            <a:ext cx="3319445" cy="4763852"/>
          </a:xfrm>
          <a:prstGeom prst="rect">
            <a:avLst/>
          </a:prstGeom>
        </p:spPr>
      </p:pic>
      <p:pic>
        <p:nvPicPr>
          <p:cNvPr id="14" name="Bildobjekt 13" descr="En bild som visar person, man, utomhus, kostym&#10;&#10;Automatiskt genererad beskrivning">
            <a:extLst>
              <a:ext uri="{FF2B5EF4-FFF2-40B4-BE49-F238E27FC236}">
                <a16:creationId xmlns:a16="http://schemas.microsoft.com/office/drawing/2014/main" id="{FCF99954-E6D0-1049-A1D5-5AC3C76DACE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831" y="1309529"/>
            <a:ext cx="3754011" cy="3953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62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8158370" y="1256490"/>
            <a:ext cx="528263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Rotarys 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grundvärderingar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Mångfald 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Integritet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Hjälparbete 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Ledarskap 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Gemenskap </a:t>
            </a:r>
          </a:p>
          <a:p>
            <a:pPr lvl="0" fontAlgn="base"/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10" name="Bildobjekt 9" descr="En bild som visar skärmbild, elektronik&#10;&#10;Automatiskt genererad beskrivning">
            <a:extLst>
              <a:ext uri="{FF2B5EF4-FFF2-40B4-BE49-F238E27FC236}">
                <a16:creationId xmlns:a16="http://schemas.microsoft.com/office/drawing/2014/main" id="{E35A82E0-0B45-2349-9204-CC35BFDE075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9542" y="988850"/>
            <a:ext cx="4812550" cy="4851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7301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6" name="textruta 5">
            <a:extLst>
              <a:ext uri="{FF2B5EF4-FFF2-40B4-BE49-F238E27FC236}">
                <a16:creationId xmlns:a16="http://schemas.microsoft.com/office/drawing/2014/main" id="{2C223685-B541-7043-9D58-FDD9D8C7CF0E}"/>
              </a:ext>
            </a:extLst>
          </p:cNvPr>
          <p:cNvSpPr txBox="1"/>
          <p:nvPr/>
        </p:nvSpPr>
        <p:spPr>
          <a:xfrm>
            <a:off x="7024971" y="1509224"/>
            <a:ext cx="692334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Focusområden</a:t>
            </a:r>
            <a:endParaRPr lang="sv-SE" sz="2800" b="1" dirty="0">
              <a:solidFill>
                <a:srgbClr val="F9B600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Främja Fred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Stödja utbildning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Bekämpa sjukdomar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Rent vatten &amp; sanitet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Få lokala ekonomier att växa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Kvinnors &amp; barns hälsa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0C6B0B2-8DB5-5342-B528-DF7F6BC0347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39FAB90A-5D62-114D-B5DE-48C8C6DC1A7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3093" y="1095940"/>
            <a:ext cx="4803290" cy="4796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030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4288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779477" y="1710672"/>
            <a:ext cx="941252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Rubrik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  <a:p>
            <a:r>
              <a:rPr lang="sv-SE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Lorem</a:t>
            </a:r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v-SE" sz="2400" b="1" dirty="0" err="1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ipsum</a:t>
            </a:r>
            <a:endParaRPr lang="sv-SE" sz="2400" b="1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Lorem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ipsum</a:t>
            </a: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6" name="Bildobjekt 5" descr="En bild som visar utomhus, text&#10;&#10;Automatiskt genererad beskrivning">
            <a:extLst>
              <a:ext uri="{FF2B5EF4-FFF2-40B4-BE49-F238E27FC236}">
                <a16:creationId xmlns:a16="http://schemas.microsoft.com/office/drawing/2014/main" id="{A2E242CD-4EEF-0841-B203-BD490E069BC1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7835" y="1362370"/>
            <a:ext cx="3926069" cy="4145747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40005EB0-1EFC-D24B-AC32-435B7CCF3F1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3264" y="1360567"/>
            <a:ext cx="4167977" cy="4145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2050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267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2093264" y="1183993"/>
            <a:ext cx="941252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			Rotary -- </a:t>
            </a:r>
            <a:r>
              <a:rPr lang="sv-SE" sz="2800" b="1" dirty="0" err="1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Rotaract</a:t>
            </a:r>
            <a:endParaRPr lang="sv-SE" sz="2800" b="1" dirty="0">
              <a:solidFill>
                <a:srgbClr val="F9B600"/>
              </a:solidFill>
              <a:latin typeface="Georgia" charset="0"/>
              <a:ea typeface="Georgia" charset="0"/>
              <a:cs typeface="Georgia" charset="0"/>
            </a:endParaRP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”</a:t>
            </a:r>
            <a:r>
              <a:rPr lang="sv-SE" sz="2800" u="sng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Hållbart Ledarskap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” 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Rotaract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medverkar i PETS &amp; </a:t>
            </a:r>
            <a:r>
              <a:rPr lang="sv-SE" sz="2800" u="sng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Distriktskonferensen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Stärka </a:t>
            </a: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Rotaract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i D2360  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u="sng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Stöd från erfarna </a:t>
            </a:r>
            <a:r>
              <a:rPr lang="sv-SE" sz="2800" u="sng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Rotaryaner</a:t>
            </a:r>
            <a:r>
              <a:rPr lang="sv-SE" sz="2800" u="sng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och klubbar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Rotaracts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engagemang och entusiasm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 err="1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Rotaract</a:t>
            </a: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 </a:t>
            </a:r>
            <a:r>
              <a:rPr lang="sv-SE" sz="2800" u="sng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inkörsporten för ungdomar till Rotary </a:t>
            </a: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</p:spTree>
    <p:extLst>
      <p:ext uri="{BB962C8B-B14F-4D97-AF65-F5344CB8AC3E}">
        <p14:creationId xmlns:p14="http://schemas.microsoft.com/office/powerpoint/2010/main" val="36181955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1151"/>
            <a:ext cx="12192000" cy="6858000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6644" y="5479542"/>
            <a:ext cx="1504188" cy="150418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2803358" y="2177716"/>
            <a:ext cx="6340642" cy="1985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1920971" y="1476546"/>
            <a:ext cx="4368317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Rotary Ungdom</a:t>
            </a:r>
          </a:p>
          <a:p>
            <a:r>
              <a:rPr lang="sv-SE" sz="2800" b="1" dirty="0">
                <a:solidFill>
                  <a:srgbClr val="F9B600"/>
                </a:solidFill>
                <a:latin typeface="Georgia" charset="0"/>
                <a:ea typeface="Georgia" charset="0"/>
                <a:cs typeface="Georgia" charset="0"/>
              </a:rPr>
              <a:t> </a:t>
            </a:r>
            <a:endParaRPr lang="sv-SE" sz="2800" dirty="0">
              <a:solidFill>
                <a:schemeClr val="bg1"/>
              </a:solidFill>
            </a:endParaRPr>
          </a:p>
          <a:p>
            <a:r>
              <a:rPr lang="sv-SE" sz="2400" b="1" dirty="0">
                <a:solidFill>
                  <a:schemeClr val="bg1"/>
                </a:solidFill>
                <a:latin typeface="Open Sans" charset="0"/>
                <a:ea typeface="Open Sans" charset="0"/>
                <a:cs typeface="Open Sans" charset="0"/>
              </a:rPr>
              <a:t>Internationella ungdomsutbyten</a:t>
            </a:r>
          </a:p>
          <a:p>
            <a:endParaRPr lang="sv-SE" sz="2400" dirty="0">
              <a:solidFill>
                <a:schemeClr val="bg1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3-veckorsläger till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 dirty="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1-års utbyten</a:t>
            </a:r>
          </a:p>
          <a:p>
            <a:pPr marL="571500" lvl="0" indent="-571500" fontAlgn="base">
              <a:buFont typeface="Wingdings" charset="2"/>
              <a:buChar char="ü"/>
            </a:pPr>
            <a:r>
              <a:rPr lang="sv-SE" sz="2800">
                <a:solidFill>
                  <a:prstClr val="white"/>
                </a:solidFill>
                <a:latin typeface="Open Sans" charset="0"/>
                <a:ea typeface="Open Sans" charset="0"/>
                <a:cs typeface="Open Sans" charset="0"/>
              </a:rPr>
              <a:t>Georgiastipendiet</a:t>
            </a: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pPr marL="571500" lvl="0" indent="-571500" fontAlgn="base">
              <a:buFont typeface="Wingdings" charset="2"/>
              <a:buChar char="ü"/>
            </a:pPr>
            <a:endParaRPr lang="sv-SE" sz="2800" dirty="0">
              <a:solidFill>
                <a:prstClr val="white"/>
              </a:solidFill>
              <a:latin typeface="Open Sans" charset="0"/>
              <a:ea typeface="Open Sans" charset="0"/>
              <a:cs typeface="Open Sans" charset="0"/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168" y="5769864"/>
            <a:ext cx="1892096" cy="971276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1678" y="269508"/>
            <a:ext cx="1559293" cy="1441164"/>
          </a:xfrm>
          <a:prstGeom prst="rect">
            <a:avLst/>
          </a:prstGeom>
          <a:ln w="38100">
            <a:noFill/>
          </a:ln>
        </p:spPr>
      </p:pic>
      <p:pic>
        <p:nvPicPr>
          <p:cNvPr id="4" name="Bildobjekt 3" descr="En bild som visar träd, utomhus, gräs, mark&#10;&#10;Automatiskt genererad beskrivning">
            <a:extLst>
              <a:ext uri="{FF2B5EF4-FFF2-40B4-BE49-F238E27FC236}">
                <a16:creationId xmlns:a16="http://schemas.microsoft.com/office/drawing/2014/main" id="{CCC5AB1A-BF02-744D-A5A3-083C6A9545F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89288" y="1366921"/>
            <a:ext cx="4762500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46006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6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7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29096</TotalTime>
  <Words>447</Words>
  <Application>Microsoft Macintosh PowerPoint</Application>
  <PresentationFormat>Bredbild</PresentationFormat>
  <Paragraphs>171</Paragraphs>
  <Slides>19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7</vt:i4>
      </vt:variant>
      <vt:variant>
        <vt:lpstr>Tema</vt:lpstr>
      </vt:variant>
      <vt:variant>
        <vt:i4>7</vt:i4>
      </vt:variant>
      <vt:variant>
        <vt:lpstr>Bildrubriker</vt:lpstr>
      </vt:variant>
      <vt:variant>
        <vt:i4>19</vt:i4>
      </vt:variant>
    </vt:vector>
  </HeadingPairs>
  <TitlesOfParts>
    <vt:vector size="33" baseType="lpstr">
      <vt:lpstr>Arial</vt:lpstr>
      <vt:lpstr>Arial Narrow</vt:lpstr>
      <vt:lpstr>Calibri</vt:lpstr>
      <vt:lpstr>Calibri Light</vt:lpstr>
      <vt:lpstr>Georgia</vt:lpstr>
      <vt:lpstr>Open Sans</vt:lpstr>
      <vt:lpstr>Wingdings</vt:lpstr>
      <vt:lpstr>1_Office-tema</vt:lpstr>
      <vt:lpstr>2_Office-tema</vt:lpstr>
      <vt:lpstr>3_Office-tema</vt:lpstr>
      <vt:lpstr>4_Office-tema</vt:lpstr>
      <vt:lpstr>Custom Design</vt:lpstr>
      <vt:lpstr>6_Office-tema</vt:lpstr>
      <vt:lpstr>7_Office-tema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Manager/>
  <Company>Alingsås Nolhaga Rotaryklubb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subject/>
  <dc:creator>Brattåsen, Jerry</dc:creator>
  <cp:keywords/>
  <dc:description/>
  <cp:lastModifiedBy>Jerry Brattåsen</cp:lastModifiedBy>
  <cp:revision>172</cp:revision>
  <cp:lastPrinted>2019-08-21T16:01:02Z</cp:lastPrinted>
  <dcterms:created xsi:type="dcterms:W3CDTF">2018-07-24T09:21:57Z</dcterms:created>
  <dcterms:modified xsi:type="dcterms:W3CDTF">2019-09-13T05:32:48Z</dcterms:modified>
  <cp:category/>
</cp:coreProperties>
</file>