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3C950D-3A34-4BD3-A534-063175606401}" v="62" dt="2021-11-03T21:00:12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B2A2AA-57FA-4785-A078-96915DF15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97C61D-0A7A-45C8-A7BA-7934A3937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A571C1-C5AF-4CF3-AD59-DD7E07A7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CF48-E72B-4FA5-968A-539CD334F991}" type="datetimeFigureOut">
              <a:rPr lang="sv-SE" smtClean="0"/>
              <a:t>2021-11-01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740D8-02B0-4C96-A37E-E1777F1D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CA4C9E-91E1-4A22-AA90-089D6E77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C5AE-E9A1-45C7-8CD8-F782591E4E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850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4843F2-A44E-4AE1-93F4-2B9C3AB2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5730ACB-B875-4C00-B580-50969468D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D1268A-FE41-4203-8B2D-D070A2B2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CF48-E72B-4FA5-968A-539CD334F991}" type="datetimeFigureOut">
              <a:rPr lang="sv-SE" smtClean="0"/>
              <a:t>2021-11-01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23E2FF-6996-4842-B742-96D71FB2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E90F97-EA47-4CBF-8B81-8FA740F6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C5AE-E9A1-45C7-8CD8-F782591E4E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970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100B08E-B0A0-4B6E-9BB2-929D48FCBD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C91512B-2D32-4C5E-AA37-27953A552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EE7FB2-03A1-48D1-863E-B821E7E9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CF48-E72B-4FA5-968A-539CD334F991}" type="datetimeFigureOut">
              <a:rPr lang="sv-SE" smtClean="0"/>
              <a:t>2021-11-01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D376F9-9841-42D8-8699-021E3F400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BCE82D-AA8B-4FAA-AA44-A2C4753C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C5AE-E9A1-45C7-8CD8-F782591E4E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455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CF164-EEFF-4CB2-A03A-3AA7BB87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D0F2B6-6FEB-4614-AFCB-98DB8B566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A85A15-775C-4BDD-A968-C15D85DA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CF48-E72B-4FA5-968A-539CD334F991}" type="datetimeFigureOut">
              <a:rPr lang="sv-SE" smtClean="0"/>
              <a:t>2021-11-01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5C0C21-A00E-4F0E-AE19-D13DBB6C4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BC57B2-CF29-4B20-B7A4-435CA9CF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C5AE-E9A1-45C7-8CD8-F782591E4E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16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4B83A5-3505-4223-A15D-116C6B6C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4E7A227-E461-412E-A989-5501FA869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292B7C-D2EB-4343-8770-E9407001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CF48-E72B-4FA5-968A-539CD334F991}" type="datetimeFigureOut">
              <a:rPr lang="sv-SE" smtClean="0"/>
              <a:t>2021-11-01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F015C6-8B9D-4D2C-8B97-2D6D6BCA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F51760-CFE9-4B83-A722-CC72A0CB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C5AE-E9A1-45C7-8CD8-F782591E4E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005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3F1FD0-53EF-46FF-B7DF-B7D4A05C0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3F5859-F9A7-478F-AB5F-61C572A0D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EF71327-6B07-4A06-9CB1-98043381F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3AFB26A-0E66-4A5E-938A-9BD78BDC2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CF48-E72B-4FA5-968A-539CD334F991}" type="datetimeFigureOut">
              <a:rPr lang="sv-SE" smtClean="0"/>
              <a:t>2021-11-01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836D1FD-4198-49FD-BF35-4DFC7AF3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8BA491-FF1C-450F-893E-0B66FEEF8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C5AE-E9A1-45C7-8CD8-F782591E4E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462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413C0F-0D64-4160-B9CC-CF465E7DD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E5539C-B434-45AC-B457-C51F80AD5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E2AF4B-0586-449D-AA27-6D6070EDF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3E7EA56-992C-4883-9F09-DFA9CC552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CF327D9-101B-4467-97BC-833B97723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F5A41C5-E501-4019-B374-3314BE9E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CF48-E72B-4FA5-968A-539CD334F991}" type="datetimeFigureOut">
              <a:rPr lang="sv-SE" smtClean="0"/>
              <a:t>2021-11-01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377218A-BB10-4591-92D2-0C7F9608F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C091DC3-F973-49BC-B51F-965C7E0B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C5AE-E9A1-45C7-8CD8-F782591E4E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870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78640B-8319-4AAF-B3D2-2D5D751F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DF75414-62B5-4FE2-8F01-4A5FEB7F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CF48-E72B-4FA5-968A-539CD334F991}" type="datetimeFigureOut">
              <a:rPr lang="sv-SE" smtClean="0"/>
              <a:t>2021-11-01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75BE202-6D80-4198-9250-87E30D92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9FF9FB-FA82-4D50-9EA2-CDDE5572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C5AE-E9A1-45C7-8CD8-F782591E4E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08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0169E5B-AB57-4526-A42B-598239DAD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CF48-E72B-4FA5-968A-539CD334F991}" type="datetimeFigureOut">
              <a:rPr lang="sv-SE" smtClean="0"/>
              <a:t>2021-11-01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A251122-0F53-4302-ACEE-CAE391A78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D318BC6-F084-4989-984A-B3788F72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C5AE-E9A1-45C7-8CD8-F782591E4E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26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D1AC-C85B-4D8F-9614-D72DE966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631849-417B-4B64-B280-A1EE478A3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780FEC-34FE-4133-A9DA-954979542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547D7EE-9743-476C-9072-A115E6AE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CF48-E72B-4FA5-968A-539CD334F991}" type="datetimeFigureOut">
              <a:rPr lang="sv-SE" smtClean="0"/>
              <a:t>2021-11-01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18D43B7-79BA-454F-9222-12697069D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D87DAA0-968C-4E5D-8D05-3678B928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C5AE-E9A1-45C7-8CD8-F782591E4E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36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D085AA-E1D8-42AD-9D6C-9AB64C81A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1F6AC15-2317-4DC6-88F4-6BD33F0AA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609E31-E7FB-4A13-AD89-B314EF15D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CBE218-F0C5-484C-B686-FB32A593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DCF48-E72B-4FA5-968A-539CD334F991}" type="datetimeFigureOut">
              <a:rPr lang="sv-SE" smtClean="0"/>
              <a:t>2021-11-01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AA52A0C-9F66-437C-9721-DCDCB0AA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B50A677-9777-41E5-A31A-2129A3A2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C5AE-E9A1-45C7-8CD8-F782591E4E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60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1DE4A33-DBDD-4B03-ADF8-87FE1C35C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E5EDD8-0624-4F06-BE27-5907BCD25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5732DA-EEDF-4516-9FBE-258596BE1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DCF48-E72B-4FA5-968A-539CD334F991}" type="datetimeFigureOut">
              <a:rPr lang="sv-SE" smtClean="0"/>
              <a:t>2021-11-01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25943F-AB0C-45B9-B832-1068E6809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90363D-B23A-4CF7-958D-8A6C13665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8C5AE-E9A1-45C7-8CD8-F782591E4E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22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text, himmel, tecken, utomhus&#10;&#10;Automatiskt genererad beskrivning">
            <a:extLst>
              <a:ext uri="{FF2B5EF4-FFF2-40B4-BE49-F238E27FC236}">
                <a16:creationId xmlns:a16="http://schemas.microsoft.com/office/drawing/2014/main" id="{B305C41E-B4E8-436A-8089-6AD9532E5F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" r="23298" b="842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51B7EF4-6900-4E28-B459-D150FFBB0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sv-SE" sz="4800" dirty="0">
                <a:latin typeface="Bembo" panose="02020502050201020203" pitchFamily="18" charset="0"/>
              </a:rPr>
              <a:t>Tio år efter Arabiska våren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7F253FE-E683-4886-8808-060328E297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sv-SE" sz="2000" dirty="0">
                <a:latin typeface="Bembo" panose="02020502050201020203" pitchFamily="18" charset="0"/>
              </a:rPr>
              <a:t>Var befinner sig Nordafrika idag? </a:t>
            </a:r>
          </a:p>
          <a:p>
            <a:pPr algn="l"/>
            <a:endParaRPr lang="sv-SE" sz="2000" dirty="0">
              <a:latin typeface="Bembo" panose="02020502050201020203" pitchFamily="18" charset="0"/>
            </a:endParaRPr>
          </a:p>
          <a:p>
            <a:pPr algn="l"/>
            <a:r>
              <a:rPr lang="sv-SE" sz="1600" dirty="0">
                <a:latin typeface="Bembo" panose="02020502050201020203" pitchFamily="18" charset="0"/>
              </a:rPr>
              <a:t>Av: Linda El-Naggar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8E483FB-0368-4419-911C-E0D7A6D581F8}"/>
              </a:ext>
            </a:extLst>
          </p:cNvPr>
          <p:cNvSpPr txBox="1"/>
          <p:nvPr/>
        </p:nvSpPr>
        <p:spPr>
          <a:xfrm>
            <a:off x="4878300" y="6596380"/>
            <a:ext cx="4313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Foto: </a:t>
            </a:r>
            <a:r>
              <a:rPr lang="sv-SE" sz="1100" dirty="0" err="1"/>
              <a:t>sharply_done</a:t>
            </a:r>
            <a:r>
              <a:rPr lang="sv-SE" sz="1100" dirty="0"/>
              <a:t>, via </a:t>
            </a:r>
            <a:r>
              <a:rPr lang="sv-SE" sz="1100" dirty="0" err="1"/>
              <a:t>iStockphoto</a:t>
            </a:r>
            <a:r>
              <a:rPr lang="sv-SE" sz="1100" dirty="0"/>
              <a:t>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9248CC8-9F90-4669-8B52-8886F1DBD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225" y="5610225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08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ånga frågetecken på svart bakgrund">
            <a:extLst>
              <a:ext uri="{FF2B5EF4-FFF2-40B4-BE49-F238E27FC236}">
                <a16:creationId xmlns:a16="http://schemas.microsoft.com/office/drawing/2014/main" id="{28BBF887-7B1C-4C19-9D82-AA2BDE695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5" r="2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F0AC706-E273-4D83-983F-CA065A16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3200" dirty="0">
                <a:latin typeface="Bembo" panose="02020502050201020203" pitchFamily="18" charset="0"/>
              </a:rPr>
              <a:t>Frågor?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B36B2B7-339B-4C68-9062-3450D7897E28}"/>
              </a:ext>
            </a:extLst>
          </p:cNvPr>
          <p:cNvSpPr txBox="1"/>
          <p:nvPr/>
        </p:nvSpPr>
        <p:spPr>
          <a:xfrm>
            <a:off x="121285" y="6350000"/>
            <a:ext cx="3545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latin typeface="Bembo" panose="02020502050201020203" pitchFamily="18" charset="0"/>
              </a:rPr>
              <a:t>Av: Linda El-Naggar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C17A3467-7FB4-4395-A6AD-D77A9438B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5652516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9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 descr="En bild som visar flygplan, praktklocka, byggnad, kupol&#10;&#10;Automatiskt genererad beskrivning">
            <a:extLst>
              <a:ext uri="{FF2B5EF4-FFF2-40B4-BE49-F238E27FC236}">
                <a16:creationId xmlns:a16="http://schemas.microsoft.com/office/drawing/2014/main" id="{928703C3-A883-46F2-9E58-475B88A5A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" b="2807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8" name="Rectangle 3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B94FC9-4059-45D4-9A87-258D224B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 dirty="0">
                <a:latin typeface="Bembo" panose="02020502050201020203" pitchFamily="18" charset="0"/>
              </a:rPr>
              <a:t>Disposition </a:t>
            </a:r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5DB883-5A6A-44E3-81D4-F45C04BC5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sv-SE" sz="1700" dirty="0">
                <a:latin typeface="Bembo" panose="02020502050201020203" pitchFamily="18" charset="0"/>
              </a:rPr>
              <a:t>Arabiska våren i Marocko, Algeriet och Tunisien</a:t>
            </a:r>
          </a:p>
          <a:p>
            <a:r>
              <a:rPr lang="sv-SE" sz="1700" dirty="0">
                <a:latin typeface="Bembo" panose="02020502050201020203" pitchFamily="18" charset="0"/>
              </a:rPr>
              <a:t>Nordafrika idag: politiken, ekonomin och samhället</a:t>
            </a:r>
          </a:p>
          <a:p>
            <a:r>
              <a:rPr lang="sv-SE" sz="1700" dirty="0">
                <a:latin typeface="Bembo" panose="02020502050201020203" pitchFamily="18" charset="0"/>
              </a:rPr>
              <a:t>Sverige och Nordafrika</a:t>
            </a:r>
          </a:p>
          <a:p>
            <a:r>
              <a:rPr lang="sv-SE" sz="1700" dirty="0">
                <a:latin typeface="Bembo" panose="02020502050201020203" pitchFamily="18" charset="0"/>
              </a:rPr>
              <a:t>Frågor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4E9E2ED-C263-4D5A-9319-D103E05EDC1E}"/>
              </a:ext>
            </a:extLst>
          </p:cNvPr>
          <p:cNvSpPr txBox="1"/>
          <p:nvPr/>
        </p:nvSpPr>
        <p:spPr>
          <a:xfrm>
            <a:off x="4582160" y="6410960"/>
            <a:ext cx="2194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Foto: via </a:t>
            </a:r>
            <a:r>
              <a:rPr lang="sv-SE" sz="1100" dirty="0" err="1"/>
              <a:t>Wikipedia</a:t>
            </a:r>
            <a:endParaRPr lang="sv-SE" sz="1100" dirty="0"/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330D629C-62FA-4148-A721-80A6CF04F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5676900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8155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3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text, himmel, person, folksamling&#10;&#10;Automatiskt genererad beskrivning">
            <a:extLst>
              <a:ext uri="{FF2B5EF4-FFF2-40B4-BE49-F238E27FC236}">
                <a16:creationId xmlns:a16="http://schemas.microsoft.com/office/drawing/2014/main" id="{FDBF383A-C1DE-40FE-9C78-DEA31FE5D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5" t="6484" r="24254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3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A062F4-BA6C-4269-895B-5D36CA790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>
                <a:latin typeface="Bembo" panose="02020502050201020203" pitchFamily="18" charset="0"/>
              </a:rPr>
              <a:t>Arabiska våren: i moderata Tunisien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9DC3C1-4BC6-4ACF-AC96-DB6E5CAF8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37" y="2610104"/>
            <a:ext cx="3928065" cy="3986286"/>
          </a:xfrm>
        </p:spPr>
        <p:txBody>
          <a:bodyPr anchor="t">
            <a:normAutofit lnSpcReduction="10000"/>
          </a:bodyPr>
          <a:lstStyle/>
          <a:p>
            <a:r>
              <a:rPr lang="sv-SE" sz="1600" dirty="0">
                <a:latin typeface="Bembo" panose="02020502050201020203" pitchFamily="18" charset="0"/>
              </a:rPr>
              <a:t>Ökade demonstrationer och strejker runt valen 2009</a:t>
            </a:r>
          </a:p>
          <a:p>
            <a:r>
              <a:rPr lang="sv-SE" sz="1600" dirty="0">
                <a:latin typeface="Bembo" panose="02020502050201020203" pitchFamily="18" charset="0"/>
              </a:rPr>
              <a:t>Mohammed </a:t>
            </a:r>
            <a:r>
              <a:rPr lang="sv-SE" sz="1600" dirty="0" err="1">
                <a:latin typeface="Bembo" panose="02020502050201020203" pitchFamily="18" charset="0"/>
              </a:rPr>
              <a:t>Bouazizi</a:t>
            </a:r>
            <a:r>
              <a:rPr lang="sv-SE" sz="1600" dirty="0">
                <a:latin typeface="Bembo" panose="02020502050201020203" pitchFamily="18" charset="0"/>
              </a:rPr>
              <a:t> tänder eld på sig själv i </a:t>
            </a:r>
            <a:r>
              <a:rPr lang="sv-SE" sz="1600" dirty="0" err="1">
                <a:latin typeface="Bembo" panose="02020502050201020203" pitchFamily="18" charset="0"/>
              </a:rPr>
              <a:t>Sidi</a:t>
            </a:r>
            <a:r>
              <a:rPr lang="sv-SE" sz="1600" dirty="0">
                <a:latin typeface="Bembo" panose="02020502050201020203" pitchFamily="18" charset="0"/>
              </a:rPr>
              <a:t> </a:t>
            </a:r>
            <a:r>
              <a:rPr lang="sv-SE" sz="1600" dirty="0" err="1">
                <a:latin typeface="Bembo" panose="02020502050201020203" pitchFamily="18" charset="0"/>
              </a:rPr>
              <a:t>Bouzid</a:t>
            </a:r>
            <a:r>
              <a:rPr lang="sv-SE" sz="1600" dirty="0">
                <a:latin typeface="Bembo" panose="02020502050201020203" pitchFamily="18" charset="0"/>
              </a:rPr>
              <a:t> </a:t>
            </a:r>
          </a:p>
          <a:p>
            <a:r>
              <a:rPr lang="sv-SE" sz="1600" dirty="0">
                <a:latin typeface="Bembo" panose="02020502050201020203" pitchFamily="18" charset="0"/>
              </a:rPr>
              <a:t>Krav: ”bröd, frihet och social rättvisa” </a:t>
            </a:r>
          </a:p>
          <a:p>
            <a:r>
              <a:rPr lang="sv-SE" sz="1600" dirty="0">
                <a:latin typeface="Bembo" panose="02020502050201020203" pitchFamily="18" charset="0"/>
              </a:rPr>
              <a:t>Ben Ali avsätts och det politiska landskapet förändras dramatiskt</a:t>
            </a:r>
          </a:p>
          <a:p>
            <a:r>
              <a:rPr lang="sv-SE" sz="1600" dirty="0">
                <a:latin typeface="Bembo" panose="02020502050201020203" pitchFamily="18" charset="0"/>
              </a:rPr>
              <a:t>Enda landet där en genuin demokratiseringsprocess har etablerats</a:t>
            </a:r>
          </a:p>
          <a:p>
            <a:r>
              <a:rPr lang="sv-SE" sz="1600" dirty="0">
                <a:latin typeface="Bembo" panose="02020502050201020203" pitchFamily="18" charset="0"/>
              </a:rPr>
              <a:t>Val oktober 2011: islamistiska </a:t>
            </a:r>
            <a:r>
              <a:rPr lang="sv-SE" sz="1600" dirty="0" err="1">
                <a:latin typeface="Bembo" panose="02020502050201020203" pitchFamily="18" charset="0"/>
              </a:rPr>
              <a:t>Ennahda</a:t>
            </a:r>
            <a:r>
              <a:rPr lang="sv-SE" sz="1600" dirty="0">
                <a:latin typeface="Bembo" panose="02020502050201020203" pitchFamily="18" charset="0"/>
              </a:rPr>
              <a:t> blir den framträdande politiska kraften </a:t>
            </a:r>
          </a:p>
          <a:p>
            <a:r>
              <a:rPr lang="sv-SE" sz="1600" dirty="0">
                <a:latin typeface="Bembo" panose="02020502050201020203" pitchFamily="18" charset="0"/>
              </a:rPr>
              <a:t>Konstitutionen 2014: en av arabvärldens mest progressiva</a:t>
            </a:r>
          </a:p>
          <a:p>
            <a:r>
              <a:rPr lang="sv-SE" sz="1600" dirty="0">
                <a:latin typeface="Bembo" panose="02020502050201020203" pitchFamily="18" charset="0"/>
              </a:rPr>
              <a:t>Näringslivet: kvar i gamla maktkretsar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C967AFA-A91B-4358-8AB9-A0F82C485CFA}"/>
              </a:ext>
            </a:extLst>
          </p:cNvPr>
          <p:cNvSpPr txBox="1"/>
          <p:nvPr/>
        </p:nvSpPr>
        <p:spPr>
          <a:xfrm>
            <a:off x="5381625" y="6596390"/>
            <a:ext cx="3009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1100" dirty="0"/>
              <a:t>Foto: Salah </a:t>
            </a:r>
            <a:r>
              <a:rPr lang="sv-SE" sz="1100" dirty="0" err="1"/>
              <a:t>Habibi</a:t>
            </a:r>
            <a:r>
              <a:rPr lang="sv-SE" sz="1100" dirty="0"/>
              <a:t>, via AP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1BACC73C-77F2-4547-8211-10C5C25D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5676900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2732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person, person, röd&#10;&#10;Automatiskt genererad beskrivning">
            <a:extLst>
              <a:ext uri="{FF2B5EF4-FFF2-40B4-BE49-F238E27FC236}">
                <a16:creationId xmlns:a16="http://schemas.microsoft.com/office/drawing/2014/main" id="{304A7A39-8537-49D9-A0A8-23C2D40E8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0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4F6B13A-75FA-46A3-92ED-293FDB27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400" dirty="0">
                <a:latin typeface="Bembo" panose="02020502050201020203" pitchFamily="18" charset="0"/>
              </a:rPr>
              <a:t>Arabiska våren: i konservativa Marocko  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B6CB66-136C-4065-824F-B1A33389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05" y="2691384"/>
            <a:ext cx="4958080" cy="4301744"/>
          </a:xfrm>
        </p:spPr>
        <p:txBody>
          <a:bodyPr anchor="t">
            <a:normAutofit/>
          </a:bodyPr>
          <a:lstStyle/>
          <a:p>
            <a:r>
              <a:rPr lang="sv-SE" sz="1600" dirty="0">
                <a:latin typeface="Bembo" panose="02020502050201020203" pitchFamily="18" charset="0"/>
              </a:rPr>
              <a:t>Ökad social oro runt valen 2007</a:t>
            </a:r>
          </a:p>
          <a:p>
            <a:r>
              <a:rPr lang="sv-SE" sz="1600" dirty="0">
                <a:latin typeface="Bembo" panose="02020502050201020203" pitchFamily="18" charset="0"/>
              </a:rPr>
              <a:t>20 februari 2011: massdemonstrationer</a:t>
            </a:r>
          </a:p>
          <a:p>
            <a:r>
              <a:rPr lang="sv-SE" sz="1600" dirty="0">
                <a:latin typeface="Bembo" panose="02020502050201020203" pitchFamily="18" charset="0"/>
              </a:rPr>
              <a:t>Unga är framträdande i protesterna</a:t>
            </a:r>
          </a:p>
          <a:p>
            <a:r>
              <a:rPr lang="sv-SE" sz="1600" dirty="0">
                <a:latin typeface="Bembo" panose="02020502050201020203" pitchFamily="18" charset="0"/>
                <a:sym typeface="Wingdings" panose="05000000000000000000" pitchFamily="2" charset="2"/>
              </a:rPr>
              <a:t>Kungen dämpar missnöjet: grundlagsförändringar och tidigarelagda val</a:t>
            </a:r>
          </a:p>
          <a:p>
            <a:r>
              <a:rPr lang="sv-SE" sz="1600" dirty="0">
                <a:latin typeface="Bembo" panose="02020502050201020203" pitchFamily="18" charset="0"/>
                <a:sym typeface="Wingdings" panose="05000000000000000000" pitchFamily="2" charset="2"/>
              </a:rPr>
              <a:t>Val november 2011: islamistiska PJD vinner mark  första islamistiska regeringen bildas 2012</a:t>
            </a:r>
          </a:p>
          <a:p>
            <a:r>
              <a:rPr lang="sv-SE" sz="1600" dirty="0">
                <a:latin typeface="Bembo" panose="02020502050201020203" pitchFamily="18" charset="0"/>
                <a:sym typeface="Wingdings" panose="05000000000000000000" pitchFamily="2" charset="2"/>
              </a:rPr>
              <a:t>Löften om ett självständigt parlament och oberoende rättsväsende: förverkligas inte</a:t>
            </a:r>
          </a:p>
          <a:p>
            <a:r>
              <a:rPr lang="sv-SE" sz="1600" dirty="0">
                <a:latin typeface="Bembo" panose="02020502050201020203" pitchFamily="18" charset="0"/>
                <a:sym typeface="Wingdings" panose="05000000000000000000" pitchFamily="2" charset="2"/>
              </a:rPr>
              <a:t>20 februari-rörelsen: förtrycks</a:t>
            </a:r>
          </a:p>
          <a:p>
            <a:r>
              <a:rPr lang="sv-SE" sz="1600" dirty="0">
                <a:latin typeface="Bembo" panose="02020502050201020203" pitchFamily="18" charset="0"/>
                <a:sym typeface="Wingdings" panose="05000000000000000000" pitchFamily="2" charset="2"/>
              </a:rPr>
              <a:t>Ökat våld i Syrien och Libyen: bidrar till minskade krav på politisk förändring </a:t>
            </a:r>
          </a:p>
          <a:p>
            <a:endParaRPr lang="sv-SE" sz="1600" dirty="0">
              <a:latin typeface="Bembo" panose="02020502050201020203" pitchFamily="18" charset="0"/>
              <a:sym typeface="Wingdings" panose="05000000000000000000" pitchFamily="2" charset="2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80F2DB5-8C88-46CA-BFB4-E3BC9F0C40B9}"/>
              </a:ext>
            </a:extLst>
          </p:cNvPr>
          <p:cNvSpPr txBox="1"/>
          <p:nvPr/>
        </p:nvSpPr>
        <p:spPr>
          <a:xfrm>
            <a:off x="4878302" y="6533149"/>
            <a:ext cx="2238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Foto: Via AFP/marockanska Palatset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DB59F047-A569-4072-AF9D-E37CAA71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5648325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9622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text, person, person&#10;&#10;Automatiskt genererad beskrivning">
            <a:extLst>
              <a:ext uri="{FF2B5EF4-FFF2-40B4-BE49-F238E27FC236}">
                <a16:creationId xmlns:a16="http://schemas.microsoft.com/office/drawing/2014/main" id="{A2D50EBA-FC74-48BE-95A3-3BFC52892D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" r="23010" b="12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D56C6CA-4C07-41FC-BCA1-F62BCC425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>
                <a:latin typeface="Bembo" panose="02020502050201020203" pitchFamily="18" charset="0"/>
              </a:rPr>
              <a:t>Arabiska våren: i revolutionära Algeriet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AFA0E9-43F1-4F1F-8C24-32A802F90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72" y="2634742"/>
            <a:ext cx="4444868" cy="4092194"/>
          </a:xfrm>
        </p:spPr>
        <p:txBody>
          <a:bodyPr anchor="t">
            <a:normAutofit/>
          </a:bodyPr>
          <a:lstStyle/>
          <a:p>
            <a:r>
              <a:rPr lang="sv-SE" sz="1600" dirty="0">
                <a:latin typeface="Bembo" panose="02020502050201020203" pitchFamily="18" charset="0"/>
              </a:rPr>
              <a:t>Tidigt 2000-tal: ökade demonstrationer, strejker och upplopp</a:t>
            </a:r>
          </a:p>
          <a:p>
            <a:r>
              <a:rPr lang="sv-SE" sz="1600" dirty="0">
                <a:latin typeface="Bembo" panose="02020502050201020203" pitchFamily="18" charset="0"/>
              </a:rPr>
              <a:t>2011: begränsade protester</a:t>
            </a:r>
          </a:p>
          <a:p>
            <a:r>
              <a:rPr lang="sv-SE" sz="1600" dirty="0">
                <a:latin typeface="Bembo" panose="02020502050201020203" pitchFamily="18" charset="0"/>
              </a:rPr>
              <a:t>Ingen koalition mellan sekulära och islamister</a:t>
            </a:r>
          </a:p>
          <a:p>
            <a:r>
              <a:rPr lang="sv-SE" sz="1600" dirty="0">
                <a:latin typeface="Bembo" panose="02020502050201020203" pitchFamily="18" charset="0"/>
              </a:rPr>
              <a:t>Närvaron av partierna RCD och MDS skrämmer bort många </a:t>
            </a:r>
          </a:p>
          <a:p>
            <a:r>
              <a:rPr lang="sv-SE" sz="1600" dirty="0">
                <a:latin typeface="Bembo" panose="02020502050201020203" pitchFamily="18" charset="0"/>
              </a:rPr>
              <a:t>Februari 2019: miljontals protesterar mot </a:t>
            </a:r>
            <a:r>
              <a:rPr lang="sv-SE" sz="1600" dirty="0" err="1">
                <a:latin typeface="Bembo" panose="02020502050201020203" pitchFamily="18" charset="0"/>
              </a:rPr>
              <a:t>Bouteflikas</a:t>
            </a:r>
            <a:r>
              <a:rPr lang="sv-SE" sz="1600" dirty="0">
                <a:latin typeface="Bembo" panose="02020502050201020203" pitchFamily="18" charset="0"/>
              </a:rPr>
              <a:t> femte mandat</a:t>
            </a:r>
          </a:p>
          <a:p>
            <a:r>
              <a:rPr lang="sv-SE" sz="1600" dirty="0">
                <a:latin typeface="Bembo" panose="02020502050201020203" pitchFamily="18" charset="0"/>
              </a:rPr>
              <a:t>April 2019: </a:t>
            </a:r>
            <a:r>
              <a:rPr lang="sv-SE" sz="1600" dirty="0" err="1">
                <a:latin typeface="Bembo" panose="02020502050201020203" pitchFamily="18" charset="0"/>
              </a:rPr>
              <a:t>Bouteflika</a:t>
            </a:r>
            <a:r>
              <a:rPr lang="sv-SE" sz="1600" dirty="0">
                <a:latin typeface="Bembo" panose="02020502050201020203" pitchFamily="18" charset="0"/>
              </a:rPr>
              <a:t> avsätts efter 20 år vid makten </a:t>
            </a:r>
          </a:p>
          <a:p>
            <a:r>
              <a:rPr lang="sv-SE" sz="1600" dirty="0">
                <a:latin typeface="Bembo" panose="02020502050201020203" pitchFamily="18" charset="0"/>
              </a:rPr>
              <a:t>Protesterna fortsätter: folket kräver en civil stat, istället för en militär</a:t>
            </a:r>
          </a:p>
          <a:p>
            <a:r>
              <a:rPr lang="sv-SE" sz="1600" dirty="0">
                <a:latin typeface="Bembo" panose="02020502050201020203" pitchFamily="18" charset="0"/>
              </a:rPr>
              <a:t>December 2019: insidern </a:t>
            </a:r>
            <a:r>
              <a:rPr lang="sv-SE" sz="1600" dirty="0" err="1">
                <a:latin typeface="Bembo" panose="02020502050201020203" pitchFamily="18" charset="0"/>
              </a:rPr>
              <a:t>Tebboune</a:t>
            </a:r>
            <a:r>
              <a:rPr lang="sv-SE" sz="1600" dirty="0">
                <a:latin typeface="Bembo" panose="02020502050201020203" pitchFamily="18" charset="0"/>
              </a:rPr>
              <a:t> väljs till president</a:t>
            </a:r>
          </a:p>
          <a:p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B59F1FE-53FA-4226-92EF-04841BE6541B}"/>
              </a:ext>
            </a:extLst>
          </p:cNvPr>
          <p:cNvSpPr txBox="1"/>
          <p:nvPr/>
        </p:nvSpPr>
        <p:spPr>
          <a:xfrm>
            <a:off x="4316862" y="6596380"/>
            <a:ext cx="61468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sz="1100" dirty="0"/>
              <a:t>Foto: </a:t>
            </a:r>
            <a:r>
              <a:rPr lang="sv-SE" sz="1100" dirty="0" err="1"/>
              <a:t>Toufik</a:t>
            </a:r>
            <a:r>
              <a:rPr lang="sv-SE" sz="1100" dirty="0"/>
              <a:t> </a:t>
            </a:r>
            <a:r>
              <a:rPr lang="sv-SE" sz="1100" dirty="0" err="1"/>
              <a:t>Doudou</a:t>
            </a:r>
            <a:r>
              <a:rPr lang="sv-SE" sz="1100" dirty="0"/>
              <a:t>, via AP</a:t>
            </a:r>
            <a:endParaRPr lang="sv-SE" sz="110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1B19C5DF-D491-45DE-98DD-59FCDA541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5648325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1714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person, kostym, kläder, person&#10;&#10;Automatiskt genererad beskrivning">
            <a:extLst>
              <a:ext uri="{FF2B5EF4-FFF2-40B4-BE49-F238E27FC236}">
                <a16:creationId xmlns:a16="http://schemas.microsoft.com/office/drawing/2014/main" id="{DAEFA0B7-5F8C-4ECE-8C1A-29F96596A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r="4306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C3BF58A-95E3-4714-A85E-B98E097BF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 dirty="0">
                <a:latin typeface="Bembo" panose="02020502050201020203" pitchFamily="18" charset="0"/>
              </a:rPr>
              <a:t>Nordafrika idag: politiken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460021-B3A7-4952-9F26-8095561EC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74" y="2587995"/>
            <a:ext cx="5450586" cy="4269995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sv-SE" sz="1600" b="1" dirty="0">
                <a:latin typeface="Bembo" panose="02020502050201020203" pitchFamily="18" charset="0"/>
              </a:rPr>
              <a:t>Tunisien</a:t>
            </a:r>
          </a:p>
          <a:p>
            <a:r>
              <a:rPr lang="fr" sz="1600" dirty="0">
                <a:latin typeface="Bembo" panose="02020502050201020203" pitchFamily="18" charset="0"/>
              </a:rPr>
              <a:t>25 juli 2021 – President Kaïs Saïeds maktkupp, undantagstillstånd nu förlängt</a:t>
            </a:r>
          </a:p>
          <a:p>
            <a:r>
              <a:rPr lang="fr" sz="1600" dirty="0">
                <a:latin typeface="Bembo" panose="02020502050201020203" pitchFamily="18" charset="0"/>
              </a:rPr>
              <a:t>Oktober 2021: ny regering på plats – PM Najla Bouden Romdane</a:t>
            </a:r>
            <a:endParaRPr lang="sv-SE" sz="1600" dirty="0">
              <a:latin typeface="Bembo" panose="02020502050201020203" pitchFamily="18" charset="0"/>
            </a:endParaRPr>
          </a:p>
          <a:p>
            <a:endParaRPr lang="sv-SE" sz="100" dirty="0">
              <a:latin typeface="Bembo" panose="02020502050201020203" pitchFamily="18" charset="0"/>
            </a:endParaRPr>
          </a:p>
          <a:p>
            <a:pPr marL="0" indent="0">
              <a:buNone/>
            </a:pPr>
            <a:r>
              <a:rPr lang="sv-SE" sz="1600" b="1" dirty="0">
                <a:latin typeface="Bembo" panose="02020502050201020203" pitchFamily="18" charset="0"/>
              </a:rPr>
              <a:t>Marocko</a:t>
            </a:r>
          </a:p>
          <a:p>
            <a:r>
              <a:rPr lang="sv-SE" sz="1600" dirty="0">
                <a:latin typeface="Bembo" panose="02020502050201020203" pitchFamily="18" charset="0"/>
              </a:rPr>
              <a:t>September 2021: framgång för de liberala partierna RNI &amp; PAM i parlamentsvalet</a:t>
            </a:r>
          </a:p>
          <a:p>
            <a:r>
              <a:rPr lang="sv-SE" sz="1600" dirty="0">
                <a:latin typeface="Bembo" panose="02020502050201020203" pitchFamily="18" charset="0"/>
              </a:rPr>
              <a:t>December 2020: normaliserar relationer med Israel </a:t>
            </a:r>
            <a:r>
              <a:rPr lang="sv-SE" sz="1600" dirty="0">
                <a:latin typeface="Bembo" panose="02020502050201020203" pitchFamily="18" charset="0"/>
                <a:sym typeface="Wingdings" panose="05000000000000000000" pitchFamily="2" charset="2"/>
              </a:rPr>
              <a:t> USA erkänner marockansk kontroll av Västsahara</a:t>
            </a:r>
          </a:p>
          <a:p>
            <a:endParaRPr lang="sv-SE" sz="100" dirty="0">
              <a:latin typeface="Bembo" panose="02020502050201020203" pitchFamily="18" charset="0"/>
            </a:endParaRPr>
          </a:p>
          <a:p>
            <a:pPr marL="0" indent="0">
              <a:buNone/>
            </a:pPr>
            <a:r>
              <a:rPr lang="sv-SE" sz="1600" b="1" dirty="0">
                <a:latin typeface="Bembo" panose="02020502050201020203" pitchFamily="18" charset="0"/>
              </a:rPr>
              <a:t>Algeriet</a:t>
            </a:r>
          </a:p>
          <a:p>
            <a:r>
              <a:rPr lang="en-US" sz="1600" dirty="0" err="1">
                <a:latin typeface="Bembo" panose="02020502050201020203" pitchFamily="18" charset="0"/>
              </a:rPr>
              <a:t>Arabiska</a:t>
            </a:r>
            <a:r>
              <a:rPr lang="en-US" sz="1600" dirty="0">
                <a:latin typeface="Bembo" panose="02020502050201020203" pitchFamily="18" charset="0"/>
              </a:rPr>
              <a:t> </a:t>
            </a:r>
            <a:r>
              <a:rPr lang="en-US" sz="1600" dirty="0" err="1">
                <a:latin typeface="Bembo" panose="02020502050201020203" pitchFamily="18" charset="0"/>
              </a:rPr>
              <a:t>våren</a:t>
            </a:r>
            <a:r>
              <a:rPr lang="en-US" sz="1600" dirty="0">
                <a:latin typeface="Bembo" panose="02020502050201020203" pitchFamily="18" charset="0"/>
              </a:rPr>
              <a:t> 2.0: </a:t>
            </a:r>
            <a:r>
              <a:rPr lang="en-US" sz="1600" dirty="0" err="1">
                <a:latin typeface="Bembo" panose="02020502050201020203" pitchFamily="18" charset="0"/>
              </a:rPr>
              <a:t>politisk</a:t>
            </a:r>
            <a:r>
              <a:rPr lang="en-US" sz="1600" dirty="0">
                <a:latin typeface="Bembo" panose="02020502050201020203" pitchFamily="18" charset="0"/>
              </a:rPr>
              <a:t> kris sedan uppkomsten av proteströrelsen Hirak </a:t>
            </a:r>
            <a:r>
              <a:rPr lang="en-US" sz="1600" dirty="0" err="1">
                <a:latin typeface="Bembo" panose="02020502050201020203" pitchFamily="18" charset="0"/>
              </a:rPr>
              <a:t>i</a:t>
            </a:r>
            <a:r>
              <a:rPr lang="en-US" sz="1600" dirty="0">
                <a:latin typeface="Bembo" panose="02020502050201020203" pitchFamily="18" charset="0"/>
              </a:rPr>
              <a:t> </a:t>
            </a:r>
            <a:r>
              <a:rPr lang="en-US" sz="1600" dirty="0" err="1">
                <a:latin typeface="Bembo" panose="02020502050201020203" pitchFamily="18" charset="0"/>
              </a:rPr>
              <a:t>februari</a:t>
            </a:r>
            <a:r>
              <a:rPr lang="en-US" sz="1600" dirty="0">
                <a:latin typeface="Bembo" panose="02020502050201020203" pitchFamily="18" charset="0"/>
              </a:rPr>
              <a:t> 2019</a:t>
            </a:r>
          </a:p>
          <a:p>
            <a:r>
              <a:rPr lang="en-US" sz="1600" dirty="0" err="1">
                <a:latin typeface="Bembo" panose="02020502050201020203" pitchFamily="18" charset="0"/>
              </a:rPr>
              <a:t>Brutna</a:t>
            </a:r>
            <a:r>
              <a:rPr lang="en-US" sz="1600" dirty="0">
                <a:latin typeface="Bembo" panose="02020502050201020203" pitchFamily="18" charset="0"/>
              </a:rPr>
              <a:t> </a:t>
            </a:r>
            <a:r>
              <a:rPr lang="en-US" sz="1600" dirty="0" err="1">
                <a:latin typeface="Bembo" panose="02020502050201020203" pitchFamily="18" charset="0"/>
              </a:rPr>
              <a:t>relationer</a:t>
            </a:r>
            <a:r>
              <a:rPr lang="en-US" sz="1600" dirty="0">
                <a:latin typeface="Bembo" panose="02020502050201020203" pitchFamily="18" charset="0"/>
              </a:rPr>
              <a:t> med </a:t>
            </a:r>
            <a:r>
              <a:rPr lang="en-US" sz="1600" dirty="0" err="1">
                <a:latin typeface="Bembo" panose="02020502050201020203" pitchFamily="18" charset="0"/>
              </a:rPr>
              <a:t>Marocko</a:t>
            </a:r>
            <a:r>
              <a:rPr lang="en-US" sz="1600" dirty="0">
                <a:latin typeface="Bembo" panose="02020502050201020203" pitchFamily="18" charset="0"/>
              </a:rPr>
              <a:t>, </a:t>
            </a:r>
            <a:r>
              <a:rPr lang="en-US" sz="1600" dirty="0" err="1">
                <a:latin typeface="Bembo" panose="02020502050201020203" pitchFamily="18" charset="0"/>
              </a:rPr>
              <a:t>kyligt</a:t>
            </a:r>
            <a:r>
              <a:rPr lang="en-US" sz="1600" dirty="0">
                <a:latin typeface="Bembo" panose="02020502050201020203" pitchFamily="18" charset="0"/>
              </a:rPr>
              <a:t> med </a:t>
            </a:r>
            <a:r>
              <a:rPr lang="en-US" sz="1600" dirty="0" err="1">
                <a:latin typeface="Bembo" panose="02020502050201020203" pitchFamily="18" charset="0"/>
              </a:rPr>
              <a:t>Frankrike</a:t>
            </a:r>
            <a:endParaRPr lang="en-US" sz="1600" dirty="0">
              <a:latin typeface="Bembo" panose="02020502050201020203" pitchFamily="18" charset="0"/>
            </a:endParaRPr>
          </a:p>
          <a:p>
            <a:endParaRPr lang="sv-SE" sz="800" b="1" dirty="0">
              <a:latin typeface="Bembo" panose="02020502050201020203" pitchFamily="18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C3F84D36-FFA0-4F9F-B1CC-E91AE1B5F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5676900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D1ED87B-0257-4B3F-9591-9325F567855B}"/>
              </a:ext>
            </a:extLst>
          </p:cNvPr>
          <p:cNvSpPr txBox="1"/>
          <p:nvPr/>
        </p:nvSpPr>
        <p:spPr>
          <a:xfrm>
            <a:off x="5428976" y="6553210"/>
            <a:ext cx="2690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Foto: Reuters</a:t>
            </a:r>
          </a:p>
        </p:txBody>
      </p:sp>
    </p:spTree>
    <p:extLst>
      <p:ext uri="{BB962C8B-B14F-4D97-AF65-F5344CB8AC3E}">
        <p14:creationId xmlns:p14="http://schemas.microsoft.com/office/powerpoint/2010/main" val="63711431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B464793-6F2A-4715-BFA7-77D362B3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 dirty="0">
                <a:latin typeface="Bembo" panose="02020502050201020203" pitchFamily="18" charset="0"/>
              </a:rPr>
              <a:t>Nordafrika idag: ekonomin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C61E1371-CF42-45F5-9104-C2198112E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717800"/>
            <a:ext cx="3438525" cy="3206750"/>
          </a:xfrm>
        </p:spPr>
        <p:txBody>
          <a:bodyPr/>
          <a:lstStyle/>
          <a:p>
            <a:endParaRPr lang="sv-SE"/>
          </a:p>
          <a:p>
            <a:pPr marL="0" indent="0">
              <a:buNone/>
            </a:pPr>
            <a:endParaRPr lang="sv-SE"/>
          </a:p>
        </p:txBody>
      </p:sp>
      <p:graphicFrame>
        <p:nvGraphicFramePr>
          <p:cNvPr id="16" name="Table 8">
            <a:extLst>
              <a:ext uri="{FF2B5EF4-FFF2-40B4-BE49-F238E27FC236}">
                <a16:creationId xmlns:a16="http://schemas.microsoft.com/office/drawing/2014/main" id="{01D85590-9343-4B95-B411-E00266438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05556"/>
              </p:ext>
            </p:extLst>
          </p:nvPr>
        </p:nvGraphicFramePr>
        <p:xfrm>
          <a:off x="371093" y="2910018"/>
          <a:ext cx="9315831" cy="3258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8332">
                  <a:extLst>
                    <a:ext uri="{9D8B030D-6E8A-4147-A177-3AD203B41FA5}">
                      <a16:colId xmlns:a16="http://schemas.microsoft.com/office/drawing/2014/main" val="2776643674"/>
                    </a:ext>
                  </a:extLst>
                </a:gridCol>
                <a:gridCol w="2149201">
                  <a:extLst>
                    <a:ext uri="{9D8B030D-6E8A-4147-A177-3AD203B41FA5}">
                      <a16:colId xmlns:a16="http://schemas.microsoft.com/office/drawing/2014/main" val="621119406"/>
                    </a:ext>
                  </a:extLst>
                </a:gridCol>
                <a:gridCol w="2259149">
                  <a:extLst>
                    <a:ext uri="{9D8B030D-6E8A-4147-A177-3AD203B41FA5}">
                      <a16:colId xmlns:a16="http://schemas.microsoft.com/office/drawing/2014/main" val="632514882"/>
                    </a:ext>
                  </a:extLst>
                </a:gridCol>
                <a:gridCol w="2259149">
                  <a:extLst>
                    <a:ext uri="{9D8B030D-6E8A-4147-A177-3AD203B41FA5}">
                      <a16:colId xmlns:a16="http://schemas.microsoft.com/office/drawing/2014/main" val="537371579"/>
                    </a:ext>
                  </a:extLst>
                </a:gridCol>
              </a:tblGrid>
              <a:tr h="3563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Tunisien</a:t>
                      </a:r>
                      <a:endParaRPr lang="en-US" b="1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Marocko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Algeriet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476508"/>
                  </a:ext>
                </a:extLst>
              </a:tr>
              <a:tr h="623535">
                <a:tc>
                  <a:txBody>
                    <a:bodyPr/>
                    <a:lstStyle/>
                    <a:p>
                      <a:r>
                        <a:rPr lang="en-US" b="1"/>
                        <a:t>Variation i BNP (%,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-7.1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-6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531412"/>
                  </a:ext>
                </a:extLst>
              </a:tr>
              <a:tr h="623535">
                <a:tc>
                  <a:txBody>
                    <a:bodyPr/>
                    <a:lstStyle/>
                    <a:p>
                      <a:r>
                        <a:rPr lang="en-US" b="1"/>
                        <a:t>Arbetslöshet (%,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14.2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240272"/>
                  </a:ext>
                </a:extLst>
              </a:tr>
              <a:tr h="623535">
                <a:tc>
                  <a:txBody>
                    <a:bodyPr/>
                    <a:lstStyle/>
                    <a:p>
                      <a:r>
                        <a:rPr lang="en-US" b="1"/>
                        <a:t>Ungdomsarbetslöshet (%, 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29.7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070971"/>
                  </a:ext>
                </a:extLst>
              </a:tr>
              <a:tr h="356306">
                <a:tc>
                  <a:txBody>
                    <a:bodyPr/>
                    <a:lstStyle/>
                    <a:p>
                      <a:r>
                        <a:rPr lang="en-US" b="1"/>
                        <a:t>Inflation (%,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167682"/>
                  </a:ext>
                </a:extLst>
              </a:tr>
              <a:tr h="62353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/>
                        <a:t>Doing Business (WBG, 2019)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78/190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53/190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157/190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27648"/>
                  </a:ext>
                </a:extLst>
              </a:tr>
            </a:tbl>
          </a:graphicData>
        </a:graphic>
      </p:graphicFrame>
      <p:pic>
        <p:nvPicPr>
          <p:cNvPr id="18" name="Picture 4">
            <a:extLst>
              <a:ext uri="{FF2B5EF4-FFF2-40B4-BE49-F238E27FC236}">
                <a16:creationId xmlns:a16="http://schemas.microsoft.com/office/drawing/2014/main" id="{8C3CDF4A-2EDA-4AC1-A2BE-B3D3B4E47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5695950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05063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 descr="En bild som visar person, utomhus, grupp, sport&#10;&#10;Automatiskt genererad beskrivning">
            <a:extLst>
              <a:ext uri="{FF2B5EF4-FFF2-40B4-BE49-F238E27FC236}">
                <a16:creationId xmlns:a16="http://schemas.microsoft.com/office/drawing/2014/main" id="{93B2DA9E-CF25-41DF-82E2-A85122AB84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4A1F36-B976-4331-BCF5-BF374B69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 dirty="0">
                <a:latin typeface="Bembo" panose="02020502050201020203" pitchFamily="18" charset="0"/>
              </a:rPr>
              <a:t>Nordafrika idag: samhället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78D3D3-175F-4522-B3DB-451268CB5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" y="2713355"/>
            <a:ext cx="4371595" cy="4283836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sv-SE" sz="1400" b="1" dirty="0">
                <a:latin typeface="Bembo" panose="02020502050201020203" pitchFamily="18" charset="0"/>
              </a:rPr>
              <a:t>Tunisien</a:t>
            </a:r>
          </a:p>
          <a:p>
            <a:r>
              <a:rPr lang="en-US" sz="1700" dirty="0">
                <a:latin typeface="Bembo" panose="02020502050201020203" pitchFamily="18" charset="0"/>
              </a:rPr>
              <a:t>Protester </a:t>
            </a:r>
            <a:r>
              <a:rPr lang="en-US" sz="1700" dirty="0" err="1">
                <a:latin typeface="Bembo" panose="02020502050201020203" pitchFamily="18" charset="0"/>
              </a:rPr>
              <a:t>är</a:t>
            </a:r>
            <a:r>
              <a:rPr lang="en-US" sz="1700" dirty="0">
                <a:latin typeface="Bembo" panose="02020502050201020203" pitchFamily="18" charset="0"/>
              </a:rPr>
              <a:t> </a:t>
            </a:r>
            <a:r>
              <a:rPr lang="en-US" sz="1700" dirty="0" err="1">
                <a:latin typeface="Bembo" panose="02020502050201020203" pitchFamily="18" charset="0"/>
              </a:rPr>
              <a:t>vanliga</a:t>
            </a:r>
            <a:r>
              <a:rPr lang="en-US" sz="1700" dirty="0">
                <a:latin typeface="Bembo" panose="02020502050201020203" pitchFamily="18" charset="0"/>
              </a:rPr>
              <a:t> </a:t>
            </a:r>
            <a:r>
              <a:rPr lang="en-US" sz="1700" dirty="0">
                <a:latin typeface="Bembo" panose="02020502050201020203" pitchFamily="18" charset="0"/>
                <a:sym typeface="Wingdings" panose="05000000000000000000" pitchFamily="2" charset="2"/>
              </a:rPr>
              <a:t> </a:t>
            </a:r>
            <a:r>
              <a:rPr lang="en-US" sz="1700" dirty="0" err="1">
                <a:latin typeface="Bembo" panose="02020502050201020203" pitchFamily="18" charset="0"/>
                <a:sym typeface="Wingdings" panose="05000000000000000000" pitchFamily="2" charset="2"/>
              </a:rPr>
              <a:t>pågående</a:t>
            </a:r>
            <a:r>
              <a:rPr lang="en-US" sz="1700" dirty="0">
                <a:latin typeface="Bembo" panose="02020502050201020203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>
                <a:latin typeface="Bembo" panose="02020502050201020203" pitchFamily="18" charset="0"/>
                <a:sym typeface="Wingdings" panose="05000000000000000000" pitchFamily="2" charset="2"/>
              </a:rPr>
              <a:t>förtroendekris</a:t>
            </a:r>
            <a:r>
              <a:rPr lang="en-US" sz="1700" dirty="0">
                <a:latin typeface="Bembo" panose="02020502050201020203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>
                <a:latin typeface="Bembo" panose="02020502050201020203" pitchFamily="18" charset="0"/>
                <a:sym typeface="Wingdings" panose="05000000000000000000" pitchFamily="2" charset="2"/>
              </a:rPr>
              <a:t>för</a:t>
            </a:r>
            <a:r>
              <a:rPr lang="en-US" sz="1700" dirty="0">
                <a:latin typeface="Bembo" panose="02020502050201020203" pitchFamily="18" charset="0"/>
                <a:sym typeface="Wingdings" panose="05000000000000000000" pitchFamily="2" charset="2"/>
              </a:rPr>
              <a:t> </a:t>
            </a:r>
            <a:r>
              <a:rPr lang="en-US" sz="1700" dirty="0" err="1">
                <a:latin typeface="Bembo" panose="02020502050201020203" pitchFamily="18" charset="0"/>
                <a:sym typeface="Wingdings" panose="05000000000000000000" pitchFamily="2" charset="2"/>
              </a:rPr>
              <a:t>politikerna</a:t>
            </a:r>
            <a:endParaRPr lang="en-US" sz="1700" dirty="0">
              <a:latin typeface="Bembo" panose="02020502050201020203" pitchFamily="18" charset="0"/>
            </a:endParaRPr>
          </a:p>
          <a:p>
            <a:r>
              <a:rPr lang="en-US" sz="1700" dirty="0" err="1">
                <a:latin typeface="Bembo" panose="02020502050201020203" pitchFamily="18" charset="0"/>
              </a:rPr>
              <a:t>Polarisering</a:t>
            </a:r>
            <a:r>
              <a:rPr lang="en-US" sz="1700" dirty="0">
                <a:latin typeface="Bembo" panose="02020502050201020203" pitchFamily="18" charset="0"/>
              </a:rPr>
              <a:t> </a:t>
            </a:r>
            <a:r>
              <a:rPr lang="en-US" sz="1700" dirty="0" err="1">
                <a:latin typeface="Bembo" panose="02020502050201020203" pitchFamily="18" charset="0"/>
              </a:rPr>
              <a:t>mellan</a:t>
            </a:r>
            <a:r>
              <a:rPr lang="en-US" sz="1700" dirty="0">
                <a:latin typeface="Bembo" panose="02020502050201020203" pitchFamily="18" charset="0"/>
              </a:rPr>
              <a:t> </a:t>
            </a:r>
            <a:r>
              <a:rPr lang="en-US" sz="1700" dirty="0" err="1">
                <a:latin typeface="Bembo" panose="02020502050201020203" pitchFamily="18" charset="0"/>
              </a:rPr>
              <a:t>sekulära</a:t>
            </a:r>
            <a:r>
              <a:rPr lang="en-US" sz="1700" dirty="0">
                <a:latin typeface="Bembo" panose="02020502050201020203" pitchFamily="18" charset="0"/>
              </a:rPr>
              <a:t> </a:t>
            </a:r>
            <a:r>
              <a:rPr lang="en-US" sz="1700" dirty="0" err="1">
                <a:latin typeface="Bembo" panose="02020502050201020203" pitchFamily="18" charset="0"/>
              </a:rPr>
              <a:t>och</a:t>
            </a:r>
            <a:r>
              <a:rPr lang="en-US" sz="1700" dirty="0">
                <a:latin typeface="Bembo" panose="02020502050201020203" pitchFamily="18" charset="0"/>
              </a:rPr>
              <a:t> </a:t>
            </a:r>
            <a:r>
              <a:rPr lang="en-US" sz="1700" dirty="0" err="1">
                <a:latin typeface="Bembo" panose="02020502050201020203" pitchFamily="18" charset="0"/>
              </a:rPr>
              <a:t>islamister</a:t>
            </a:r>
            <a:endParaRPr lang="sv-SE" sz="1700" b="1" dirty="0">
              <a:latin typeface="Bembo" panose="02020502050201020203" pitchFamily="18" charset="0"/>
            </a:endParaRPr>
          </a:p>
          <a:p>
            <a:pPr marL="0" indent="0">
              <a:buNone/>
            </a:pPr>
            <a:endParaRPr lang="sv-SE" sz="100" b="1" dirty="0">
              <a:latin typeface="Bembo" panose="02020502050201020203" pitchFamily="18" charset="0"/>
            </a:endParaRPr>
          </a:p>
          <a:p>
            <a:pPr marL="0" indent="0">
              <a:buNone/>
            </a:pPr>
            <a:r>
              <a:rPr lang="sv-SE" sz="1400" b="1" dirty="0">
                <a:latin typeface="Bembo" panose="02020502050201020203" pitchFamily="18" charset="0"/>
              </a:rPr>
              <a:t>Marocko</a:t>
            </a:r>
          </a:p>
          <a:p>
            <a:r>
              <a:rPr lang="sv-SE" sz="1700" dirty="0">
                <a:latin typeface="Bembo" panose="02020502050201020203" pitchFamily="18" charset="0"/>
              </a:rPr>
              <a:t>Protestvåg i Rif-regionen 2016-2017: krav på social rättvisa och utveckling, minskad korruption och fler arbetstillfällen </a:t>
            </a:r>
          </a:p>
          <a:p>
            <a:r>
              <a:rPr lang="sv-SE" sz="1700" dirty="0">
                <a:latin typeface="Bembo" panose="02020502050201020203" pitchFamily="18" charset="0"/>
              </a:rPr>
              <a:t>Migranter skickades över till Spanien i maj 2021, i syfte att pressa Madrid gällande Västsaharafrågan </a:t>
            </a:r>
          </a:p>
          <a:p>
            <a:pPr marL="0" indent="0">
              <a:buNone/>
            </a:pPr>
            <a:endParaRPr lang="sv-SE" sz="100" b="1" dirty="0">
              <a:latin typeface="Bembo" panose="02020502050201020203" pitchFamily="18" charset="0"/>
            </a:endParaRPr>
          </a:p>
          <a:p>
            <a:pPr marL="0" indent="0">
              <a:buNone/>
            </a:pPr>
            <a:r>
              <a:rPr lang="sv-SE" sz="1400" b="1" dirty="0">
                <a:latin typeface="Bembo" panose="02020502050201020203" pitchFamily="18" charset="0"/>
              </a:rPr>
              <a:t>Algeriet</a:t>
            </a:r>
          </a:p>
          <a:p>
            <a:r>
              <a:rPr lang="en-US" sz="1700" dirty="0" err="1">
                <a:latin typeface="Bembo" panose="02020502050201020203" pitchFamily="18" charset="0"/>
              </a:rPr>
              <a:t>Pågående</a:t>
            </a:r>
            <a:r>
              <a:rPr lang="en-US" sz="1700" dirty="0">
                <a:latin typeface="Bembo" panose="02020502050201020203" pitchFamily="18" charset="0"/>
              </a:rPr>
              <a:t> </a:t>
            </a:r>
            <a:r>
              <a:rPr lang="en-US" sz="1700" dirty="0" err="1">
                <a:latin typeface="Bembo" panose="02020502050201020203" pitchFamily="18" charset="0"/>
              </a:rPr>
              <a:t>proteströrelse</a:t>
            </a:r>
            <a:r>
              <a:rPr lang="en-US" sz="1700" dirty="0">
                <a:latin typeface="Bembo" panose="02020502050201020203" pitchFamily="18" charset="0"/>
              </a:rPr>
              <a:t> mot "</a:t>
            </a:r>
            <a:r>
              <a:rPr lang="en-US" sz="1700" dirty="0" err="1">
                <a:latin typeface="Bembo" panose="02020502050201020203" pitchFamily="18" charset="0"/>
              </a:rPr>
              <a:t>systemet</a:t>
            </a:r>
            <a:r>
              <a:rPr lang="en-US" sz="1700" dirty="0">
                <a:latin typeface="Bembo" panose="02020502050201020203" pitchFamily="18" charset="0"/>
              </a:rPr>
              <a:t>", </a:t>
            </a:r>
            <a:r>
              <a:rPr lang="en-US" sz="1700" dirty="0" err="1">
                <a:latin typeface="Bembo" panose="02020502050201020203" pitchFamily="18" charset="0"/>
              </a:rPr>
              <a:t>strejker</a:t>
            </a:r>
            <a:r>
              <a:rPr lang="en-US" sz="1700" dirty="0">
                <a:latin typeface="Bembo" panose="02020502050201020203" pitchFamily="18" charset="0"/>
              </a:rPr>
              <a:t> &amp; </a:t>
            </a:r>
            <a:r>
              <a:rPr lang="en-US" sz="1700" dirty="0" err="1">
                <a:latin typeface="Bembo" panose="02020502050201020203" pitchFamily="18" charset="0"/>
              </a:rPr>
              <a:t>arbetsmarknadskonflikter</a:t>
            </a:r>
            <a:endParaRPr lang="en-US" sz="1700" dirty="0">
              <a:latin typeface="Bembo" panose="02020502050201020203" pitchFamily="18" charset="0"/>
            </a:endParaRPr>
          </a:p>
          <a:p>
            <a:r>
              <a:rPr lang="en-US" sz="1700" dirty="0" err="1">
                <a:latin typeface="Bembo" panose="02020502050201020203" pitchFamily="18" charset="0"/>
              </a:rPr>
              <a:t>Ökning</a:t>
            </a:r>
            <a:r>
              <a:rPr lang="en-US" sz="1700" dirty="0">
                <a:latin typeface="Bembo" panose="02020502050201020203" pitchFamily="18" charset="0"/>
              </a:rPr>
              <a:t> av "</a:t>
            </a:r>
            <a:r>
              <a:rPr lang="en-US" sz="1700" dirty="0" err="1">
                <a:latin typeface="Bembo" panose="02020502050201020203" pitchFamily="18" charset="0"/>
              </a:rPr>
              <a:t>harragas</a:t>
            </a:r>
            <a:r>
              <a:rPr lang="en-US" sz="1700" dirty="0">
                <a:latin typeface="Bembo" panose="02020502050201020203" pitchFamily="18" charset="0"/>
              </a:rPr>
              <a:t>" - </a:t>
            </a:r>
            <a:r>
              <a:rPr lang="en-US" sz="1700" dirty="0" err="1">
                <a:latin typeface="Bembo" panose="02020502050201020203" pitchFamily="18" charset="0"/>
              </a:rPr>
              <a:t>irreguljär</a:t>
            </a:r>
            <a:r>
              <a:rPr lang="en-US" sz="1700" dirty="0">
                <a:latin typeface="Bembo" panose="02020502050201020203" pitchFamily="18" charset="0"/>
              </a:rPr>
              <a:t> migration till Europa</a:t>
            </a:r>
          </a:p>
          <a:p>
            <a:endParaRPr lang="sv-SE" sz="900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C0BD4FA-13F9-4DCB-8F07-BCB83CEF81A0}"/>
              </a:ext>
            </a:extLst>
          </p:cNvPr>
          <p:cNvSpPr txBox="1"/>
          <p:nvPr/>
        </p:nvSpPr>
        <p:spPr>
          <a:xfrm>
            <a:off x="4370474" y="6595951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100" dirty="0"/>
              <a:t>Foto: Anis </a:t>
            </a:r>
            <a:r>
              <a:rPr lang="sv-SE" sz="1100" dirty="0" err="1"/>
              <a:t>Belghoul</a:t>
            </a:r>
            <a:r>
              <a:rPr lang="sv-SE" sz="1100" dirty="0"/>
              <a:t>, via AP</a:t>
            </a:r>
          </a:p>
        </p:txBody>
      </p:sp>
    </p:spTree>
    <p:extLst>
      <p:ext uri="{BB962C8B-B14F-4D97-AF65-F5344CB8AC3E}">
        <p14:creationId xmlns:p14="http://schemas.microsoft.com/office/powerpoint/2010/main" val="409344409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Kartonger på transportband">
            <a:extLst>
              <a:ext uri="{FF2B5EF4-FFF2-40B4-BE49-F238E27FC236}">
                <a16:creationId xmlns:a16="http://schemas.microsoft.com/office/drawing/2014/main" id="{F4067555-DC09-4D6C-B441-F365C30A0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" r="15348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C415733-6B1A-4590-AF2B-1DC28563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sv-SE" sz="2800">
                <a:latin typeface="Bembo" panose="02020502050201020203" pitchFamily="18" charset="0"/>
              </a:rPr>
              <a:t>Sverige och Nordafrika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776FEA-AFD6-4D09-AF27-77999913F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18" y="2701163"/>
            <a:ext cx="6144007" cy="42791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1400" b="1" dirty="0">
                <a:latin typeface="Bembo" panose="02020502050201020203" pitchFamily="18" charset="0"/>
              </a:rPr>
              <a:t>Tunisien</a:t>
            </a:r>
          </a:p>
          <a:p>
            <a:r>
              <a:rPr lang="sv-SE" sz="1600" dirty="0">
                <a:latin typeface="Bembo" panose="02020502050201020203" pitchFamily="18" charset="0"/>
              </a:rPr>
              <a:t>Förbindelser sedan 1736 </a:t>
            </a:r>
          </a:p>
          <a:p>
            <a:r>
              <a:rPr lang="sv-SE" sz="1600" dirty="0">
                <a:latin typeface="Bembo" panose="02020502050201020203" pitchFamily="18" charset="0"/>
              </a:rPr>
              <a:t>Svensk export: verkstadsprodukter, trävaror &amp; transportmedel</a:t>
            </a:r>
          </a:p>
          <a:p>
            <a:r>
              <a:rPr lang="sv-SE" sz="1600" dirty="0">
                <a:latin typeface="Bembo" panose="02020502050201020203" pitchFamily="18" charset="0"/>
              </a:rPr>
              <a:t>Import: råvaror och bränslen, kläder</a:t>
            </a:r>
          </a:p>
          <a:p>
            <a:endParaRPr lang="sv-SE" sz="100" dirty="0">
              <a:latin typeface="Bembo" panose="02020502050201020203" pitchFamily="18" charset="0"/>
            </a:endParaRPr>
          </a:p>
          <a:p>
            <a:pPr marL="0" indent="0">
              <a:buNone/>
            </a:pPr>
            <a:r>
              <a:rPr lang="sv-SE" sz="1400" b="1" dirty="0">
                <a:latin typeface="Bembo" panose="02020502050201020203" pitchFamily="18" charset="0"/>
              </a:rPr>
              <a:t>Marocko</a:t>
            </a:r>
          </a:p>
          <a:p>
            <a:r>
              <a:rPr lang="sv-SE" sz="1600" dirty="0">
                <a:latin typeface="Bembo" panose="02020502050201020203" pitchFamily="18" charset="0"/>
              </a:rPr>
              <a:t>Förbindelser sedan 1763</a:t>
            </a:r>
          </a:p>
          <a:p>
            <a:r>
              <a:rPr lang="sv-SE" sz="1600" dirty="0">
                <a:latin typeface="Bembo" panose="02020502050201020203" pitchFamily="18" charset="0"/>
              </a:rPr>
              <a:t>Svensk export: trävaror och verkstadsprodukter</a:t>
            </a:r>
          </a:p>
          <a:p>
            <a:r>
              <a:rPr lang="sv-SE" sz="1600" dirty="0">
                <a:latin typeface="Bembo" panose="02020502050201020203" pitchFamily="18" charset="0"/>
              </a:rPr>
              <a:t>Import: eldistribution och citrusfrukter</a:t>
            </a:r>
          </a:p>
          <a:p>
            <a:endParaRPr lang="sv-SE" sz="100" dirty="0">
              <a:latin typeface="Bembo" panose="02020502050201020203" pitchFamily="18" charset="0"/>
            </a:endParaRPr>
          </a:p>
          <a:p>
            <a:pPr marL="0" indent="0">
              <a:buNone/>
            </a:pPr>
            <a:r>
              <a:rPr lang="sv-SE" sz="1400" b="1" dirty="0">
                <a:latin typeface="Bembo" panose="02020502050201020203" pitchFamily="18" charset="0"/>
              </a:rPr>
              <a:t>Algeriet</a:t>
            </a:r>
          </a:p>
          <a:p>
            <a:r>
              <a:rPr lang="sv-SE" sz="1600" dirty="0">
                <a:latin typeface="Bembo" panose="02020502050201020203" pitchFamily="18" charset="0"/>
              </a:rPr>
              <a:t>Förbindelser sedan 1729 </a:t>
            </a:r>
          </a:p>
          <a:p>
            <a:r>
              <a:rPr lang="sv-SE" sz="1600" dirty="0">
                <a:latin typeface="Bembo" panose="02020502050201020203" pitchFamily="18" charset="0"/>
              </a:rPr>
              <a:t>Svensk export: trävaror och verkstadsprodukter 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E2175072-8CAA-4F46-8441-B0F64F1AA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325" y="5652516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8332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AC2FD9A956284786D5297D13C2A62F" ma:contentTypeVersion="7" ma:contentTypeDescription="Skapa ett nytt dokument." ma:contentTypeScope="" ma:versionID="fafbe8857e4e837593b6f8f663c73b9c">
  <xsd:schema xmlns:xsd="http://www.w3.org/2001/XMLSchema" xmlns:xs="http://www.w3.org/2001/XMLSchema" xmlns:p="http://schemas.microsoft.com/office/2006/metadata/properties" xmlns:ns3="6d4619ec-0de7-4f20-8372-f31824773d2b" xmlns:ns4="ad3d7371-95ef-45ca-afb1-23f28c61af76" targetNamespace="http://schemas.microsoft.com/office/2006/metadata/properties" ma:root="true" ma:fieldsID="5a3eeb617f6aa14346bfafbe9efdb065" ns3:_="" ns4:_="">
    <xsd:import namespace="6d4619ec-0de7-4f20-8372-f31824773d2b"/>
    <xsd:import namespace="ad3d7371-95ef-45ca-afb1-23f28c61af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619ec-0de7-4f20-8372-f31824773d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d7371-95ef-45ca-afb1-23f28c61af7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556634-CBF9-4E6B-A0E9-66DCF1012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4619ec-0de7-4f20-8372-f31824773d2b"/>
    <ds:schemaRef ds:uri="ad3d7371-95ef-45ca-afb1-23f28c61af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CD6C97-AEDD-47FC-8570-3437B8F679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31EA42-E93D-4F8B-B223-DE3B307E8B0D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ad3d7371-95ef-45ca-afb1-23f28c61af76"/>
    <ds:schemaRef ds:uri="http://purl.org/dc/elements/1.1/"/>
    <ds:schemaRef ds:uri="http://www.w3.org/XML/1998/namespace"/>
    <ds:schemaRef ds:uri="6d4619ec-0de7-4f20-8372-f31824773d2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4643</TotalTime>
  <Words>556</Words>
  <Application>Microsoft Office PowerPoint</Application>
  <PresentationFormat>Bredbild</PresentationFormat>
  <Paragraphs>107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Bembo</vt:lpstr>
      <vt:lpstr>Calibri</vt:lpstr>
      <vt:lpstr>Calibri Light</vt:lpstr>
      <vt:lpstr>Office-tema</vt:lpstr>
      <vt:lpstr>Tio år efter Arabiska våren</vt:lpstr>
      <vt:lpstr>Disposition </vt:lpstr>
      <vt:lpstr>Arabiska våren: i moderata Tunisien</vt:lpstr>
      <vt:lpstr>Arabiska våren: i konservativa Marocko  </vt:lpstr>
      <vt:lpstr>Arabiska våren: i revolutionära Algeriet</vt:lpstr>
      <vt:lpstr>Nordafrika idag: politiken</vt:lpstr>
      <vt:lpstr>Nordafrika idag: ekonomin </vt:lpstr>
      <vt:lpstr>Nordafrika idag: samhället</vt:lpstr>
      <vt:lpstr>Sverige och Nordafrika</vt:lpstr>
      <vt:lpstr>Frågor?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Tio år efter Arabiska våren</dc:title>
  <dc:creator>Linda El-Naggar</dc:creator>
  <cp:lastModifiedBy>Linda El-Naggar</cp:lastModifiedBy>
  <cp:revision>3</cp:revision>
  <dcterms:created xsi:type="dcterms:W3CDTF">2021-11-01T09:49:25Z</dcterms:created>
  <dcterms:modified xsi:type="dcterms:W3CDTF">2021-11-04T15:13:10Z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0x010100B3AC2FD9A956284786D5297D13C2A62F</vt:lpwstr>
  </property>
</Properties>
</file>