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700" r:id="rId1"/>
    <p:sldMasterId id="2147483664" r:id="rId2"/>
    <p:sldMasterId id="2147483688" r:id="rId3"/>
  </p:sldMasterIdLst>
  <p:notesMasterIdLst>
    <p:notesMasterId r:id="rId26"/>
  </p:notesMasterIdLst>
  <p:handoutMasterIdLst>
    <p:handoutMasterId r:id="rId27"/>
  </p:handoutMasterIdLst>
  <p:sldIdLst>
    <p:sldId id="361" r:id="rId4"/>
    <p:sldId id="556" r:id="rId5"/>
    <p:sldId id="557" r:id="rId6"/>
    <p:sldId id="545" r:id="rId7"/>
    <p:sldId id="561" r:id="rId8"/>
    <p:sldId id="562" r:id="rId9"/>
    <p:sldId id="479" r:id="rId10"/>
    <p:sldId id="563" r:id="rId11"/>
    <p:sldId id="518" r:id="rId12"/>
    <p:sldId id="565" r:id="rId13"/>
    <p:sldId id="521" r:id="rId14"/>
    <p:sldId id="551" r:id="rId15"/>
    <p:sldId id="553" r:id="rId16"/>
    <p:sldId id="558" r:id="rId17"/>
    <p:sldId id="564" r:id="rId18"/>
    <p:sldId id="566" r:id="rId19"/>
    <p:sldId id="520" r:id="rId20"/>
    <p:sldId id="559" r:id="rId21"/>
    <p:sldId id="490" r:id="rId22"/>
    <p:sldId id="485" r:id="rId23"/>
    <p:sldId id="555" r:id="rId24"/>
    <p:sldId id="560" r:id="rId25"/>
  </p:sldIdLst>
  <p:sldSz cx="9144000" cy="6858000" type="screen4x3"/>
  <p:notesSz cx="6889750" cy="10018713"/>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005DAA"/>
    <a:srgbClr val="FF7600"/>
    <a:srgbClr val="D91B5C"/>
    <a:srgbClr val="872175"/>
    <a:srgbClr val="009999"/>
    <a:srgbClr val="00AEEF"/>
    <a:srgbClr val="01B4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60"/>
  </p:normalViewPr>
  <p:slideViewPr>
    <p:cSldViewPr>
      <p:cViewPr varScale="1">
        <p:scale>
          <a:sx n="81" d="100"/>
          <a:sy n="81" d="100"/>
        </p:scale>
        <p:origin x="1526" y="53"/>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1" y="0"/>
            <a:ext cx="2986353" cy="502446"/>
          </a:xfrm>
          <a:prstGeom prst="rect">
            <a:avLst/>
          </a:prstGeom>
          <a:noFill/>
          <a:ln w="9525">
            <a:noFill/>
            <a:miter lim="800000"/>
            <a:headEnd/>
            <a:tailEnd/>
          </a:ln>
        </p:spPr>
        <p:txBody>
          <a:bodyPr vert="horz" wrap="square" lIns="96022" tIns="48012" rIns="96022" bIns="48012" numCol="1" anchor="t" anchorCtr="0" compatLnSpc="1">
            <a:prstTxWarp prst="textNoShape">
              <a:avLst/>
            </a:prstTxWarp>
          </a:bodyPr>
          <a:lstStyle>
            <a:lvl1pPr defTabSz="96032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59" name="Rectangle 3"/>
          <p:cNvSpPr>
            <a:spLocks noGrp="1" noChangeArrowheads="1"/>
          </p:cNvSpPr>
          <p:nvPr>
            <p:ph type="dt" sz="quarter" idx="1"/>
          </p:nvPr>
        </p:nvSpPr>
        <p:spPr bwMode="auto">
          <a:xfrm>
            <a:off x="3903397" y="0"/>
            <a:ext cx="2986353" cy="502446"/>
          </a:xfrm>
          <a:prstGeom prst="rect">
            <a:avLst/>
          </a:prstGeom>
          <a:noFill/>
          <a:ln w="9525">
            <a:noFill/>
            <a:miter lim="800000"/>
            <a:headEnd/>
            <a:tailEnd/>
          </a:ln>
        </p:spPr>
        <p:txBody>
          <a:bodyPr vert="horz" wrap="square" lIns="96022" tIns="48012" rIns="96022" bIns="48012" numCol="1" anchor="t" anchorCtr="0" compatLnSpc="1">
            <a:prstTxWarp prst="textNoShape">
              <a:avLst/>
            </a:prstTxWarp>
          </a:bodyPr>
          <a:lstStyle>
            <a:lvl1pPr algn="r" defTabSz="96032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9460" name="Rectangle 4"/>
          <p:cNvSpPr>
            <a:spLocks noGrp="1" noChangeArrowheads="1"/>
          </p:cNvSpPr>
          <p:nvPr>
            <p:ph type="ftr" sz="quarter" idx="2"/>
          </p:nvPr>
        </p:nvSpPr>
        <p:spPr bwMode="auto">
          <a:xfrm>
            <a:off x="1" y="9516267"/>
            <a:ext cx="2986353" cy="502446"/>
          </a:xfrm>
          <a:prstGeom prst="rect">
            <a:avLst/>
          </a:prstGeom>
          <a:noFill/>
          <a:ln w="9525">
            <a:noFill/>
            <a:miter lim="800000"/>
            <a:headEnd/>
            <a:tailEnd/>
          </a:ln>
        </p:spPr>
        <p:txBody>
          <a:bodyPr vert="horz" wrap="square" lIns="96022" tIns="48012" rIns="96022" bIns="48012" numCol="1" anchor="b" anchorCtr="0" compatLnSpc="1">
            <a:prstTxWarp prst="textNoShape">
              <a:avLst/>
            </a:prstTxWarp>
          </a:bodyPr>
          <a:lstStyle>
            <a:lvl1pPr defTabSz="960323" eaLnBrk="0" hangingPunct="0">
              <a:defRPr sz="1200">
                <a:latin typeface="Arial" pitchFamily="-107" charset="0"/>
                <a:ea typeface="ヒラギノ角ゴ Pro W3" pitchFamily="-107" charset="-128"/>
                <a:cs typeface="ヒラギノ角ゴ Pro W3" pitchFamily="-107" charset="-128"/>
              </a:defRPr>
            </a:lvl1pPr>
          </a:lstStyle>
          <a:p>
            <a:pPr>
              <a:defRPr/>
            </a:pPr>
            <a:r>
              <a:rPr lang="en-US"/>
              <a:t>RF seminarium 2020-03-07_hjn</a:t>
            </a:r>
          </a:p>
        </p:txBody>
      </p:sp>
      <p:sp>
        <p:nvSpPr>
          <p:cNvPr id="19461" name="Rectangle 5"/>
          <p:cNvSpPr>
            <a:spLocks noGrp="1" noChangeArrowheads="1"/>
          </p:cNvSpPr>
          <p:nvPr>
            <p:ph type="sldNum" sz="quarter" idx="3"/>
          </p:nvPr>
        </p:nvSpPr>
        <p:spPr bwMode="auto">
          <a:xfrm>
            <a:off x="3903397" y="9516267"/>
            <a:ext cx="2986353" cy="502446"/>
          </a:xfrm>
          <a:prstGeom prst="rect">
            <a:avLst/>
          </a:prstGeom>
          <a:noFill/>
          <a:ln w="9525">
            <a:noFill/>
            <a:miter lim="800000"/>
            <a:headEnd/>
            <a:tailEnd/>
          </a:ln>
        </p:spPr>
        <p:txBody>
          <a:bodyPr vert="horz" wrap="square" lIns="96022" tIns="48012" rIns="96022" bIns="48012" numCol="1" anchor="b" anchorCtr="0" compatLnSpc="1">
            <a:prstTxWarp prst="textNoShape">
              <a:avLst/>
            </a:prstTxWarp>
          </a:bodyPr>
          <a:lstStyle>
            <a:lvl1pPr algn="r" defTabSz="960323" eaLnBrk="0" hangingPunct="0">
              <a:defRPr sz="1200"/>
            </a:lvl1pPr>
          </a:lstStyle>
          <a:p>
            <a:pPr>
              <a:defRPr/>
            </a:pPr>
            <a:fld id="{1D18B65E-5746-46A7-A55D-098B108DE72F}" type="slidenum">
              <a:rPr lang="en-US"/>
              <a:pPr>
                <a:defRPr/>
              </a:pPr>
              <a:t>‹#›</a:t>
            </a:fld>
            <a:endParaRPr lang="en-US"/>
          </a:p>
        </p:txBody>
      </p:sp>
    </p:spTree>
    <p:extLst>
      <p:ext uri="{BB962C8B-B14F-4D97-AF65-F5344CB8AC3E}">
        <p14:creationId xmlns:p14="http://schemas.microsoft.com/office/powerpoint/2010/main" val="145853057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86353" cy="502446"/>
          </a:xfrm>
          <a:prstGeom prst="rect">
            <a:avLst/>
          </a:prstGeom>
          <a:noFill/>
          <a:ln w="9525">
            <a:noFill/>
            <a:miter lim="800000"/>
            <a:headEnd/>
            <a:tailEnd/>
          </a:ln>
        </p:spPr>
        <p:txBody>
          <a:bodyPr vert="horz" wrap="square" lIns="96022" tIns="48012" rIns="96022" bIns="48012" numCol="1" anchor="t" anchorCtr="0" compatLnSpc="1">
            <a:prstTxWarp prst="textNoShape">
              <a:avLst/>
            </a:prstTxWarp>
          </a:bodyPr>
          <a:lstStyle>
            <a:lvl1pPr defTabSz="96032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3075" name="Rectangle 3"/>
          <p:cNvSpPr>
            <a:spLocks noGrp="1" noChangeArrowheads="1"/>
          </p:cNvSpPr>
          <p:nvPr>
            <p:ph type="dt" idx="1"/>
          </p:nvPr>
        </p:nvSpPr>
        <p:spPr bwMode="auto">
          <a:xfrm>
            <a:off x="3903397" y="0"/>
            <a:ext cx="2986353" cy="502446"/>
          </a:xfrm>
          <a:prstGeom prst="rect">
            <a:avLst/>
          </a:prstGeom>
          <a:noFill/>
          <a:ln w="9525">
            <a:noFill/>
            <a:miter lim="800000"/>
            <a:headEnd/>
            <a:tailEnd/>
          </a:ln>
        </p:spPr>
        <p:txBody>
          <a:bodyPr vert="horz" wrap="square" lIns="96022" tIns="48012" rIns="96022" bIns="48012" numCol="1" anchor="t" anchorCtr="0" compatLnSpc="1">
            <a:prstTxWarp prst="textNoShape">
              <a:avLst/>
            </a:prstTxWarp>
          </a:bodyPr>
          <a:lstStyle>
            <a:lvl1pPr algn="r" defTabSz="960323" eaLnBrk="0" hangingPunct="0">
              <a:defRPr sz="1200">
                <a:latin typeface="Arial" pitchFamily="-107" charset="0"/>
                <a:ea typeface="ヒラギノ角ゴ Pro W3" pitchFamily="-107" charset="-128"/>
                <a:cs typeface="ヒラギノ角ゴ Pro W3" pitchFamily="-107" charset="-128"/>
              </a:defRPr>
            </a:lvl1pPr>
          </a:lstStyle>
          <a:p>
            <a:pPr>
              <a:defRPr/>
            </a:pPr>
            <a:endParaRPr lang="en-US"/>
          </a:p>
        </p:txBody>
      </p:sp>
      <p:sp>
        <p:nvSpPr>
          <p:cNvPr id="18436" name="Rectangle 4"/>
          <p:cNvSpPr>
            <a:spLocks noGrp="1" noRot="1" noChangeAspect="1" noChangeArrowheads="1" noTextEdit="1"/>
          </p:cNvSpPr>
          <p:nvPr>
            <p:ph type="sldImg" idx="2"/>
          </p:nvPr>
        </p:nvSpPr>
        <p:spPr bwMode="auto">
          <a:xfrm>
            <a:off x="942975" y="752475"/>
            <a:ext cx="5003800" cy="37544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8634" y="4758928"/>
            <a:ext cx="5052483" cy="4507705"/>
          </a:xfrm>
          <a:prstGeom prst="rect">
            <a:avLst/>
          </a:prstGeom>
          <a:noFill/>
          <a:ln w="9525">
            <a:noFill/>
            <a:miter lim="800000"/>
            <a:headEnd/>
            <a:tailEnd/>
          </a:ln>
        </p:spPr>
        <p:txBody>
          <a:bodyPr vert="horz" wrap="square" lIns="96022" tIns="48012" rIns="96022" bIns="480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9516267"/>
            <a:ext cx="2986353" cy="502446"/>
          </a:xfrm>
          <a:prstGeom prst="rect">
            <a:avLst/>
          </a:prstGeom>
          <a:noFill/>
          <a:ln w="9525">
            <a:noFill/>
            <a:miter lim="800000"/>
            <a:headEnd/>
            <a:tailEnd/>
          </a:ln>
        </p:spPr>
        <p:txBody>
          <a:bodyPr vert="horz" wrap="square" lIns="96022" tIns="48012" rIns="96022" bIns="48012" numCol="1" anchor="b" anchorCtr="0" compatLnSpc="1">
            <a:prstTxWarp prst="textNoShape">
              <a:avLst/>
            </a:prstTxWarp>
          </a:bodyPr>
          <a:lstStyle>
            <a:lvl1pPr defTabSz="960323" eaLnBrk="0" hangingPunct="0">
              <a:defRPr sz="1200">
                <a:latin typeface="Arial" pitchFamily="-107" charset="0"/>
                <a:ea typeface="ヒラギノ角ゴ Pro W3" pitchFamily="-107" charset="-128"/>
                <a:cs typeface="ヒラギノ角ゴ Pro W3" pitchFamily="-107" charset="-128"/>
              </a:defRPr>
            </a:lvl1pPr>
          </a:lstStyle>
          <a:p>
            <a:pPr>
              <a:defRPr/>
            </a:pPr>
            <a:r>
              <a:rPr lang="en-US"/>
              <a:t>RF seminarium 2020-03-07_hjn</a:t>
            </a:r>
          </a:p>
        </p:txBody>
      </p:sp>
      <p:sp>
        <p:nvSpPr>
          <p:cNvPr id="3079" name="Rectangle 7"/>
          <p:cNvSpPr>
            <a:spLocks noGrp="1" noChangeArrowheads="1"/>
          </p:cNvSpPr>
          <p:nvPr>
            <p:ph type="sldNum" sz="quarter" idx="5"/>
          </p:nvPr>
        </p:nvSpPr>
        <p:spPr bwMode="auto">
          <a:xfrm>
            <a:off x="3903397" y="9516267"/>
            <a:ext cx="2986353" cy="502446"/>
          </a:xfrm>
          <a:prstGeom prst="rect">
            <a:avLst/>
          </a:prstGeom>
          <a:noFill/>
          <a:ln w="9525">
            <a:noFill/>
            <a:miter lim="800000"/>
            <a:headEnd/>
            <a:tailEnd/>
          </a:ln>
        </p:spPr>
        <p:txBody>
          <a:bodyPr vert="horz" wrap="square" lIns="96022" tIns="48012" rIns="96022" bIns="48012" numCol="1" anchor="b" anchorCtr="0" compatLnSpc="1">
            <a:prstTxWarp prst="textNoShape">
              <a:avLst/>
            </a:prstTxWarp>
          </a:bodyPr>
          <a:lstStyle>
            <a:lvl1pPr algn="r" defTabSz="960323" eaLnBrk="0" hangingPunct="0">
              <a:defRPr sz="1200"/>
            </a:lvl1pPr>
          </a:lstStyle>
          <a:p>
            <a:pPr>
              <a:defRPr/>
            </a:pPr>
            <a:fld id="{DB724A12-5338-4296-9157-3F9A0D181922}" type="slidenum">
              <a:rPr lang="en-US"/>
              <a:pPr>
                <a:defRPr/>
              </a:pPr>
              <a:t>‹#›</a:t>
            </a:fld>
            <a:endParaRPr lang="en-US"/>
          </a:p>
        </p:txBody>
      </p:sp>
    </p:spTree>
    <p:extLst>
      <p:ext uri="{BB962C8B-B14F-4D97-AF65-F5344CB8AC3E}">
        <p14:creationId xmlns:p14="http://schemas.microsoft.com/office/powerpoint/2010/main" val="1915167141"/>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Arial" pitchFamily="-107" charset="0"/>
        <a:ea typeface="ＭＳ Ｐゴシック" charset="0"/>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a-DK" altLang="sv-SE" dirty="0">
              <a:latin typeface="Arial" panose="020B0604020202020204" pitchFamily="34" charset="0"/>
              <a:ea typeface="ＭＳ Ｐゴシック" panose="020B0600070205080204" pitchFamily="34" charset="-128"/>
              <a:cs typeface="ヒラギノ角ゴ Pro W3" charset="0"/>
            </a:endParaRPr>
          </a:p>
        </p:txBody>
      </p:sp>
      <p:sp>
        <p:nvSpPr>
          <p:cNvPr id="21508" name="Platshållare för sidfot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92">
              <a:defRPr sz="2400">
                <a:solidFill>
                  <a:schemeClr val="tx1"/>
                </a:solidFill>
                <a:latin typeface="Arial" panose="020B0604020202020204" pitchFamily="34" charset="0"/>
                <a:ea typeface="ＭＳ Ｐゴシック" panose="020B0600070205080204" pitchFamily="34" charset="-128"/>
              </a:defRPr>
            </a:lvl1pPr>
            <a:lvl2pPr marL="743990" indent="-286150" defTabSz="960192">
              <a:defRPr sz="2400">
                <a:solidFill>
                  <a:schemeClr val="tx1"/>
                </a:solidFill>
                <a:latin typeface="Arial" panose="020B0604020202020204" pitchFamily="34" charset="0"/>
                <a:ea typeface="ＭＳ Ｐゴシック" panose="020B0600070205080204" pitchFamily="34" charset="-128"/>
              </a:defRPr>
            </a:lvl2pPr>
            <a:lvl3pPr marL="1144600" indent="-228920" defTabSz="960192">
              <a:defRPr sz="2400">
                <a:solidFill>
                  <a:schemeClr val="tx1"/>
                </a:solidFill>
                <a:latin typeface="Arial" panose="020B0604020202020204" pitchFamily="34" charset="0"/>
                <a:ea typeface="ＭＳ Ｐゴシック" panose="020B0600070205080204" pitchFamily="34" charset="-128"/>
              </a:defRPr>
            </a:lvl3pPr>
            <a:lvl4pPr marL="1602440" indent="-228920" defTabSz="960192">
              <a:defRPr sz="2400">
                <a:solidFill>
                  <a:schemeClr val="tx1"/>
                </a:solidFill>
                <a:latin typeface="Arial" panose="020B0604020202020204" pitchFamily="34" charset="0"/>
                <a:ea typeface="ＭＳ Ｐゴシック" panose="020B0600070205080204" pitchFamily="34" charset="-128"/>
              </a:defRPr>
            </a:lvl4pPr>
            <a:lvl5pPr marL="2060280" indent="-228920" defTabSz="960192">
              <a:defRPr sz="2400">
                <a:solidFill>
                  <a:schemeClr val="tx1"/>
                </a:solidFill>
                <a:latin typeface="Arial" panose="020B0604020202020204" pitchFamily="34" charset="0"/>
                <a:ea typeface="ＭＳ Ｐゴシック" panose="020B0600070205080204" pitchFamily="34" charset="-128"/>
              </a:defRPr>
            </a:lvl5pPr>
            <a:lvl6pPr marL="2518120" indent="-228920" defTabSz="96019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5961" indent="-228920" defTabSz="96019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33801" indent="-228920" defTabSz="96019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1641" indent="-228920" defTabSz="96019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sv-SE" sz="1200" dirty="0"/>
              <a:t>RF </a:t>
            </a:r>
            <a:r>
              <a:rPr lang="en-US" altLang="sv-SE" sz="1200" dirty="0" err="1"/>
              <a:t>seminarium</a:t>
            </a:r>
            <a:r>
              <a:rPr lang="en-US" altLang="sv-SE" sz="1200"/>
              <a:t> 2020-03-07_hjn</a:t>
            </a:r>
          </a:p>
        </p:txBody>
      </p:sp>
    </p:spTree>
    <p:extLst>
      <p:ext uri="{BB962C8B-B14F-4D97-AF65-F5344CB8AC3E}">
        <p14:creationId xmlns:p14="http://schemas.microsoft.com/office/powerpoint/2010/main" val="4005507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59F1CFE-33CA-4969-97E4-8A919CFD811D}" type="slidenum">
              <a:rPr lang="en-US" smtClean="0"/>
              <a:pPr>
                <a:defRPr/>
              </a:pPr>
              <a:t>12</a:t>
            </a:fld>
            <a:endParaRPr lang="en-US"/>
          </a:p>
        </p:txBody>
      </p:sp>
    </p:spTree>
    <p:extLst>
      <p:ext uri="{BB962C8B-B14F-4D97-AF65-F5344CB8AC3E}">
        <p14:creationId xmlns:p14="http://schemas.microsoft.com/office/powerpoint/2010/main" val="3783172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59F1CFE-33CA-4969-97E4-8A919CFD811D}" type="slidenum">
              <a:rPr lang="en-US" smtClean="0"/>
              <a:pPr>
                <a:defRPr/>
              </a:pPr>
              <a:t>13</a:t>
            </a:fld>
            <a:endParaRPr lang="en-US"/>
          </a:p>
        </p:txBody>
      </p:sp>
    </p:spTree>
    <p:extLst>
      <p:ext uri="{BB962C8B-B14F-4D97-AF65-F5344CB8AC3E}">
        <p14:creationId xmlns:p14="http://schemas.microsoft.com/office/powerpoint/2010/main" val="2517835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457840">
              <a:defRPr/>
            </a:pPr>
            <a:endParaRPr lang="en-US" dirty="0">
              <a:solidFill>
                <a:srgbClr val="585858"/>
              </a:solidFill>
              <a:latin typeface="Georgia" pitchFamily="18" charset="0"/>
            </a:endParaRPr>
          </a:p>
          <a:p>
            <a:endParaRPr lang="sv-SE" baseline="0" dirty="0"/>
          </a:p>
        </p:txBody>
      </p:sp>
      <p:sp>
        <p:nvSpPr>
          <p:cNvPr id="4" name="Platshållare för bildnummer 3"/>
          <p:cNvSpPr>
            <a:spLocks noGrp="1"/>
          </p:cNvSpPr>
          <p:nvPr>
            <p:ph type="sldNum" sz="quarter" idx="10"/>
          </p:nvPr>
        </p:nvSpPr>
        <p:spPr/>
        <p:txBody>
          <a:bodyPr/>
          <a:lstStyle/>
          <a:p>
            <a:pPr>
              <a:defRPr/>
            </a:pPr>
            <a:fld id="{759F1CFE-33CA-4969-97E4-8A919CFD811D}" type="slidenum">
              <a:rPr lang="en-US" smtClean="0"/>
              <a:pPr>
                <a:defRPr/>
              </a:pPr>
              <a:t>14</a:t>
            </a:fld>
            <a:endParaRPr lang="en-US"/>
          </a:p>
        </p:txBody>
      </p:sp>
    </p:spTree>
    <p:extLst>
      <p:ext uri="{BB962C8B-B14F-4D97-AF65-F5344CB8AC3E}">
        <p14:creationId xmlns:p14="http://schemas.microsoft.com/office/powerpoint/2010/main" val="8171818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60323" rtl="0" eaLnBrk="0" fontAlgn="base" latinLnBrk="0" hangingPunct="0">
              <a:lnSpc>
                <a:spcPct val="100000"/>
              </a:lnSpc>
              <a:spcBef>
                <a:spcPct val="0"/>
              </a:spcBef>
              <a:spcAft>
                <a:spcPct val="0"/>
              </a:spcAft>
              <a:buClrTx/>
              <a:buSzTx/>
              <a:buFontTx/>
              <a:buNone/>
              <a:tabLst/>
              <a:defRPr/>
            </a:pPr>
            <a:fld id="{759F1CFE-33CA-4969-97E4-8A919CFD811D}"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60323" rtl="0" eaLnBrk="0" fontAlgn="base" latinLnBrk="0" hangingPunct="0">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3536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60323" rtl="0" eaLnBrk="0" fontAlgn="base" latinLnBrk="0" hangingPunct="0">
              <a:lnSpc>
                <a:spcPct val="100000"/>
              </a:lnSpc>
              <a:spcBef>
                <a:spcPct val="0"/>
              </a:spcBef>
              <a:spcAft>
                <a:spcPct val="0"/>
              </a:spcAft>
              <a:buClrTx/>
              <a:buSzTx/>
              <a:buFontTx/>
              <a:buNone/>
              <a:tabLst/>
              <a:defRPr/>
            </a:pPr>
            <a:fld id="{759F1CFE-33CA-4969-97E4-8A919CFD811D}"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60323" rtl="0" eaLnBrk="0" fontAlgn="base" latinLnBrk="0" hangingPunct="0">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460773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59F1CFE-33CA-4969-97E4-8A919CFD811D}" type="slidenum">
              <a:rPr lang="en-US" smtClean="0"/>
              <a:pPr>
                <a:defRPr/>
              </a:pPr>
              <a:t>17</a:t>
            </a:fld>
            <a:endParaRPr lang="en-US"/>
          </a:p>
        </p:txBody>
      </p:sp>
    </p:spTree>
    <p:extLst>
      <p:ext uri="{BB962C8B-B14F-4D97-AF65-F5344CB8AC3E}">
        <p14:creationId xmlns:p14="http://schemas.microsoft.com/office/powerpoint/2010/main" val="3590050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60323" rtl="0" eaLnBrk="0" fontAlgn="base" latinLnBrk="0" hangingPunct="0">
              <a:lnSpc>
                <a:spcPct val="100000"/>
              </a:lnSpc>
              <a:spcBef>
                <a:spcPct val="0"/>
              </a:spcBef>
              <a:spcAft>
                <a:spcPct val="0"/>
              </a:spcAft>
              <a:buClrTx/>
              <a:buSzTx/>
              <a:buFontTx/>
              <a:buNone/>
              <a:tabLst/>
              <a:defRPr/>
            </a:pPr>
            <a:fld id="{759F1CFE-33CA-4969-97E4-8A919CFD811D}"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60323" rtl="0" eaLnBrk="0" fontAlgn="base" latinLnBrk="0" hangingPunct="0">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347619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sv-SE" altLang="sv-SE">
              <a:latin typeface="Arial" panose="020B0604020202020204" pitchFamily="34" charset="0"/>
              <a:ea typeface="ＭＳ Ｐゴシック" panose="020B0600070205080204" pitchFamily="34" charset="-128"/>
              <a:cs typeface="ヒラギノ角ゴ Pro W3" charset="0"/>
            </a:endParaRPr>
          </a:p>
        </p:txBody>
      </p:sp>
      <p:sp>
        <p:nvSpPr>
          <p:cNvPr id="52228" name="Platshållare för sidfot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92">
              <a:defRPr sz="2400">
                <a:solidFill>
                  <a:schemeClr val="tx1"/>
                </a:solidFill>
                <a:latin typeface="Arial" panose="020B0604020202020204" pitchFamily="34" charset="0"/>
                <a:ea typeface="ＭＳ Ｐゴシック" panose="020B0600070205080204" pitchFamily="34" charset="-128"/>
              </a:defRPr>
            </a:lvl1pPr>
            <a:lvl2pPr marL="743990" indent="-286150" defTabSz="960192">
              <a:defRPr sz="2400">
                <a:solidFill>
                  <a:schemeClr val="tx1"/>
                </a:solidFill>
                <a:latin typeface="Arial" panose="020B0604020202020204" pitchFamily="34" charset="0"/>
                <a:ea typeface="ＭＳ Ｐゴシック" panose="020B0600070205080204" pitchFamily="34" charset="-128"/>
              </a:defRPr>
            </a:lvl2pPr>
            <a:lvl3pPr marL="1144600" indent="-228920" defTabSz="960192">
              <a:defRPr sz="2400">
                <a:solidFill>
                  <a:schemeClr val="tx1"/>
                </a:solidFill>
                <a:latin typeface="Arial" panose="020B0604020202020204" pitchFamily="34" charset="0"/>
                <a:ea typeface="ＭＳ Ｐゴシック" panose="020B0600070205080204" pitchFamily="34" charset="-128"/>
              </a:defRPr>
            </a:lvl3pPr>
            <a:lvl4pPr marL="1602440" indent="-228920" defTabSz="960192">
              <a:defRPr sz="2400">
                <a:solidFill>
                  <a:schemeClr val="tx1"/>
                </a:solidFill>
                <a:latin typeface="Arial" panose="020B0604020202020204" pitchFamily="34" charset="0"/>
                <a:ea typeface="ＭＳ Ｐゴシック" panose="020B0600070205080204" pitchFamily="34" charset="-128"/>
              </a:defRPr>
            </a:lvl4pPr>
            <a:lvl5pPr marL="2060280" indent="-228920" defTabSz="960192">
              <a:defRPr sz="2400">
                <a:solidFill>
                  <a:schemeClr val="tx1"/>
                </a:solidFill>
                <a:latin typeface="Arial" panose="020B0604020202020204" pitchFamily="34" charset="0"/>
                <a:ea typeface="ＭＳ Ｐゴシック" panose="020B0600070205080204" pitchFamily="34" charset="-128"/>
              </a:defRPr>
            </a:lvl5pPr>
            <a:lvl6pPr marL="2518120" indent="-228920" defTabSz="96019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5961" indent="-228920" defTabSz="96019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33801" indent="-228920" defTabSz="96019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1641" indent="-228920" defTabSz="96019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sv-SE" sz="1200"/>
              <a:t>RF seminarium 2020-03-07_hjn</a:t>
            </a:r>
          </a:p>
        </p:txBody>
      </p:sp>
    </p:spTree>
    <p:extLst>
      <p:ext uri="{BB962C8B-B14F-4D97-AF65-F5344CB8AC3E}">
        <p14:creationId xmlns:p14="http://schemas.microsoft.com/office/powerpoint/2010/main" val="36723594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tshållare för bildobjekt 1"/>
          <p:cNvSpPr>
            <a:spLocks noGrp="1" noRot="1" noChangeAspect="1" noTextEdit="1"/>
          </p:cNvSpPr>
          <p:nvPr>
            <p:ph type="sldImg"/>
          </p:nvPr>
        </p:nvSpPr>
        <p:spPr>
          <a:ln/>
        </p:spPr>
      </p:sp>
      <p:sp>
        <p:nvSpPr>
          <p:cNvPr id="28675" name="Platshållare för anteckninga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a:latin typeface="Arial" panose="020B0604020202020204" pitchFamily="34" charset="0"/>
              <a:ea typeface="ＭＳ Ｐゴシック" panose="020B0600070205080204" pitchFamily="34" charset="-128"/>
              <a:cs typeface="ヒラギノ角ゴ Pro W3" charset="0"/>
            </a:endParaRPr>
          </a:p>
        </p:txBody>
      </p:sp>
      <p:sp>
        <p:nvSpPr>
          <p:cNvPr id="28676" name="Platshållare för sidfot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192">
              <a:defRPr sz="2400">
                <a:solidFill>
                  <a:schemeClr val="tx1"/>
                </a:solidFill>
                <a:latin typeface="Arial" panose="020B0604020202020204" pitchFamily="34" charset="0"/>
                <a:ea typeface="ＭＳ Ｐゴシック" panose="020B0600070205080204" pitchFamily="34" charset="-128"/>
              </a:defRPr>
            </a:lvl1pPr>
            <a:lvl2pPr marL="743990" indent="-286150" defTabSz="960192">
              <a:defRPr sz="2400">
                <a:solidFill>
                  <a:schemeClr val="tx1"/>
                </a:solidFill>
                <a:latin typeface="Arial" panose="020B0604020202020204" pitchFamily="34" charset="0"/>
                <a:ea typeface="ＭＳ Ｐゴシック" panose="020B0600070205080204" pitchFamily="34" charset="-128"/>
              </a:defRPr>
            </a:lvl2pPr>
            <a:lvl3pPr marL="1144600" indent="-228920" defTabSz="960192">
              <a:defRPr sz="2400">
                <a:solidFill>
                  <a:schemeClr val="tx1"/>
                </a:solidFill>
                <a:latin typeface="Arial" panose="020B0604020202020204" pitchFamily="34" charset="0"/>
                <a:ea typeface="ＭＳ Ｐゴシック" panose="020B0600070205080204" pitchFamily="34" charset="-128"/>
              </a:defRPr>
            </a:lvl3pPr>
            <a:lvl4pPr marL="1602440" indent="-228920" defTabSz="960192">
              <a:defRPr sz="2400">
                <a:solidFill>
                  <a:schemeClr val="tx1"/>
                </a:solidFill>
                <a:latin typeface="Arial" panose="020B0604020202020204" pitchFamily="34" charset="0"/>
                <a:ea typeface="ＭＳ Ｐゴシック" panose="020B0600070205080204" pitchFamily="34" charset="-128"/>
              </a:defRPr>
            </a:lvl4pPr>
            <a:lvl5pPr marL="2060280" indent="-228920" defTabSz="960192">
              <a:defRPr sz="2400">
                <a:solidFill>
                  <a:schemeClr val="tx1"/>
                </a:solidFill>
                <a:latin typeface="Arial" panose="020B0604020202020204" pitchFamily="34" charset="0"/>
                <a:ea typeface="ＭＳ Ｐゴシック" panose="020B0600070205080204" pitchFamily="34" charset="-128"/>
              </a:defRPr>
            </a:lvl5pPr>
            <a:lvl6pPr marL="2518120" indent="-228920" defTabSz="96019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5961" indent="-228920" defTabSz="96019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33801" indent="-228920" defTabSz="96019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91641" indent="-228920" defTabSz="960192"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sv-SE" sz="1200"/>
              <a:t>RF seminarium 2020-03-07_hjn</a:t>
            </a:r>
          </a:p>
        </p:txBody>
      </p:sp>
    </p:spTree>
    <p:extLst>
      <p:ext uri="{BB962C8B-B14F-4D97-AF65-F5344CB8AC3E}">
        <p14:creationId xmlns:p14="http://schemas.microsoft.com/office/powerpoint/2010/main" val="887641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sidfot 3"/>
          <p:cNvSpPr>
            <a:spLocks noGrp="1"/>
          </p:cNvSpPr>
          <p:nvPr>
            <p:ph type="ftr" sz="quarter" idx="10"/>
          </p:nvPr>
        </p:nvSpPr>
        <p:spPr/>
        <p:txBody>
          <a:bodyPr/>
          <a:lstStyle/>
          <a:p>
            <a:pPr marL="0" marR="0" lvl="0" indent="0" algn="l" defTabSz="96032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107" charset="0"/>
                <a:ea typeface="ヒラギノ角ゴ Pro W3" pitchFamily="-107" charset="-128"/>
              </a:rPr>
              <a:t>RF seminarium 2020-03-07_hjn</a:t>
            </a:r>
          </a:p>
        </p:txBody>
      </p:sp>
    </p:spTree>
    <p:extLst>
      <p:ext uri="{BB962C8B-B14F-4D97-AF65-F5344CB8AC3E}">
        <p14:creationId xmlns:p14="http://schemas.microsoft.com/office/powerpoint/2010/main" val="373407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sv-SE" sz="1800" b="0" i="0" u="none" strike="noStrike" kern="1200" cap="none" spc="0" normalizeH="0" baseline="0" noProof="0" dirty="0">
                <a:ln>
                  <a:noFill/>
                </a:ln>
                <a:solidFill>
                  <a:srgbClr val="333333"/>
                </a:solidFill>
                <a:effectLst/>
                <a:uLnTx/>
                <a:uFillTx/>
                <a:latin typeface="Arial" panose="020B0604020202020204" pitchFamily="34" charset="0"/>
                <a:ea typeface="Calibri" panose="020F0502020204030204" pitchFamily="34" charset="0"/>
              </a:rPr>
              <a:t>Under tredje året valdes Paul Harris till president i klubben, och då satte han upp tre mål, nämligen att få in ytterligare medlemmar i klubben, att skapa liknande klubbar i andra städer och att få i gång samhällstjänst som en viktig aktivitet. </a:t>
            </a:r>
            <a:endParaRPr kumimoji="0" lang="da-DK" altLang="sv-SE"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ヒラギノ角ゴ Pro W3" charset="0"/>
            </a:endParaRPr>
          </a:p>
          <a:p>
            <a:endParaRPr lang="sv-SE" dirty="0"/>
          </a:p>
        </p:txBody>
      </p:sp>
      <p:sp>
        <p:nvSpPr>
          <p:cNvPr id="4" name="Platshållare för bildnummer 3"/>
          <p:cNvSpPr>
            <a:spLocks noGrp="1"/>
          </p:cNvSpPr>
          <p:nvPr>
            <p:ph type="sldNum" sz="quarter" idx="10"/>
          </p:nvPr>
        </p:nvSpPr>
        <p:spPr/>
        <p:txBody>
          <a:bodyPr/>
          <a:lstStyle/>
          <a:p>
            <a:pPr>
              <a:defRPr/>
            </a:pPr>
            <a:fld id="{759F1CFE-33CA-4969-97E4-8A919CFD811D}" type="slidenum">
              <a:rPr lang="en-US" smtClean="0"/>
              <a:pPr>
                <a:defRPr/>
              </a:pPr>
              <a:t>2</a:t>
            </a:fld>
            <a:endParaRPr lang="en-US"/>
          </a:p>
        </p:txBody>
      </p:sp>
    </p:spTree>
    <p:extLst>
      <p:ext uri="{BB962C8B-B14F-4D97-AF65-F5344CB8AC3E}">
        <p14:creationId xmlns:p14="http://schemas.microsoft.com/office/powerpoint/2010/main" val="26755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sidfot 3"/>
          <p:cNvSpPr>
            <a:spLocks noGrp="1"/>
          </p:cNvSpPr>
          <p:nvPr>
            <p:ph type="ftr" sz="quarter" idx="10"/>
          </p:nvPr>
        </p:nvSpPr>
        <p:spPr/>
        <p:txBody>
          <a:bodyPr/>
          <a:lstStyle/>
          <a:p>
            <a:pPr marL="0" marR="0" lvl="0" indent="0" algn="l" defTabSz="960323"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pitchFamily="-107" charset="0"/>
                <a:ea typeface="ヒラギノ角ゴ Pro W3" pitchFamily="-107" charset="-128"/>
              </a:rPr>
              <a:t>RF seminarium 2020-03-07_hjn</a:t>
            </a:r>
          </a:p>
        </p:txBody>
      </p:sp>
    </p:spTree>
    <p:extLst>
      <p:ext uri="{BB962C8B-B14F-4D97-AF65-F5344CB8AC3E}">
        <p14:creationId xmlns:p14="http://schemas.microsoft.com/office/powerpoint/2010/main" val="210734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59F1CFE-33CA-4969-97E4-8A919CFD811D}" type="slidenum">
              <a:rPr lang="en-US" smtClean="0"/>
              <a:pPr>
                <a:defRPr/>
              </a:pPr>
              <a:t>3</a:t>
            </a:fld>
            <a:endParaRPr lang="en-US"/>
          </a:p>
        </p:txBody>
      </p:sp>
    </p:spTree>
    <p:extLst>
      <p:ext uri="{BB962C8B-B14F-4D97-AF65-F5344CB8AC3E}">
        <p14:creationId xmlns:p14="http://schemas.microsoft.com/office/powerpoint/2010/main" val="853251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59F1CFE-33CA-4969-97E4-8A919CFD811D}" type="slidenum">
              <a:rPr lang="en-US" smtClean="0"/>
              <a:pPr>
                <a:defRPr/>
              </a:pPr>
              <a:t>4</a:t>
            </a:fld>
            <a:endParaRPr lang="en-US"/>
          </a:p>
        </p:txBody>
      </p:sp>
    </p:spTree>
    <p:extLst>
      <p:ext uri="{BB962C8B-B14F-4D97-AF65-F5344CB8AC3E}">
        <p14:creationId xmlns:p14="http://schemas.microsoft.com/office/powerpoint/2010/main" val="496026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60323" rtl="0" eaLnBrk="0" fontAlgn="base" latinLnBrk="0" hangingPunct="0">
              <a:lnSpc>
                <a:spcPct val="100000"/>
              </a:lnSpc>
              <a:spcBef>
                <a:spcPct val="0"/>
              </a:spcBef>
              <a:spcAft>
                <a:spcPct val="0"/>
              </a:spcAft>
              <a:buClrTx/>
              <a:buSzTx/>
              <a:buFontTx/>
              <a:buNone/>
              <a:tabLst/>
              <a:defRPr/>
            </a:pPr>
            <a:fld id="{759F1CFE-33CA-4969-97E4-8A919CFD811D}"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60323" rtl="0" eaLnBrk="0" fontAlgn="base" latinLnBrk="0" hangingPunct="0">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838182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60323" rtl="0" eaLnBrk="0" fontAlgn="base" latinLnBrk="0" hangingPunct="0">
              <a:lnSpc>
                <a:spcPct val="100000"/>
              </a:lnSpc>
              <a:spcBef>
                <a:spcPct val="0"/>
              </a:spcBef>
              <a:spcAft>
                <a:spcPct val="0"/>
              </a:spcAft>
              <a:buClrTx/>
              <a:buSzTx/>
              <a:buFontTx/>
              <a:buNone/>
              <a:tabLst/>
              <a:defRPr/>
            </a:pPr>
            <a:fld id="{759F1CFE-33CA-4969-97E4-8A919CFD811D}" type="slidenum">
              <a:rPr kumimoji="0" 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60323" rtl="0" eaLnBrk="0" fontAlgn="base" latinLnBrk="0" hangingPunct="0">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590050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59F1CFE-33CA-4969-97E4-8A919CFD811D}" type="slidenum">
              <a:rPr lang="en-US" smtClean="0"/>
              <a:pPr>
                <a:defRPr/>
              </a:pPr>
              <a:t>8</a:t>
            </a:fld>
            <a:endParaRPr lang="en-US"/>
          </a:p>
        </p:txBody>
      </p:sp>
    </p:spTree>
    <p:extLst>
      <p:ext uri="{BB962C8B-B14F-4D97-AF65-F5344CB8AC3E}">
        <p14:creationId xmlns:p14="http://schemas.microsoft.com/office/powerpoint/2010/main" val="3940439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59F1CFE-33CA-4969-97E4-8A919CFD811D}" type="slidenum">
              <a:rPr lang="en-US" smtClean="0"/>
              <a:pPr>
                <a:defRPr/>
              </a:pPr>
              <a:t>9</a:t>
            </a:fld>
            <a:endParaRPr lang="en-US"/>
          </a:p>
        </p:txBody>
      </p:sp>
    </p:spTree>
    <p:extLst>
      <p:ext uri="{BB962C8B-B14F-4D97-AF65-F5344CB8AC3E}">
        <p14:creationId xmlns:p14="http://schemas.microsoft.com/office/powerpoint/2010/main" val="3590050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759F1CFE-33CA-4969-97E4-8A919CFD811D}" type="slidenum">
              <a:rPr lang="en-US" smtClean="0"/>
              <a:pPr>
                <a:defRPr/>
              </a:pPr>
              <a:t>11</a:t>
            </a:fld>
            <a:endParaRPr lang="en-US"/>
          </a:p>
        </p:txBody>
      </p:sp>
    </p:spTree>
    <p:extLst>
      <p:ext uri="{BB962C8B-B14F-4D97-AF65-F5344CB8AC3E}">
        <p14:creationId xmlns:p14="http://schemas.microsoft.com/office/powerpoint/2010/main" val="359005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da-DK"/>
              <a:t>Klik for at redigere titeltypografi i masteren</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Tree>
    <p:extLst>
      <p:ext uri="{BB962C8B-B14F-4D97-AF65-F5344CB8AC3E}">
        <p14:creationId xmlns:p14="http://schemas.microsoft.com/office/powerpoint/2010/main" val="40208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5"/>
          <p:cNvSpPr>
            <a:spLocks noChangeArrowheads="1"/>
          </p:cNvSpPr>
          <p:nvPr/>
        </p:nvSpPr>
        <p:spPr bwMode="auto">
          <a:xfrm>
            <a:off x="-76200" y="457200"/>
            <a:ext cx="9296400" cy="533400"/>
          </a:xfrm>
          <a:prstGeom prst="rect">
            <a:avLst/>
          </a:prstGeom>
          <a:solidFill>
            <a:srgbClr val="009999"/>
          </a:solidFill>
          <a:ln>
            <a:noFill/>
          </a:ln>
          <a:effectLst>
            <a:outerShdw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sv-SE">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6999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5"/>
          <p:cNvSpPr>
            <a:spLocks noChangeArrowheads="1"/>
          </p:cNvSpPr>
          <p:nvPr/>
        </p:nvSpPr>
        <p:spPr bwMode="auto">
          <a:xfrm>
            <a:off x="-76200" y="457200"/>
            <a:ext cx="9296400" cy="533400"/>
          </a:xfrm>
          <a:prstGeom prst="rect">
            <a:avLst/>
          </a:prstGeom>
          <a:solidFill>
            <a:srgbClr val="FF7600"/>
          </a:solidFill>
          <a:ln>
            <a:noFill/>
          </a:ln>
          <a:effectLst>
            <a:outerShdw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sv-SE">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2437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6488981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632075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66746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9731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20675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4981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2218405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959927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da-DK"/>
              <a:t>Klik for at redigere titeltypografi i masteren</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Tree>
    <p:extLst>
      <p:ext uri="{BB962C8B-B14F-4D97-AF65-F5344CB8AC3E}">
        <p14:creationId xmlns:p14="http://schemas.microsoft.com/office/powerpoint/2010/main" val="2045242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7794495"/>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8409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4"/>
          <p:cNvSpPr>
            <a:spLocks noChangeArrowheads="1"/>
          </p:cNvSpPr>
          <p:nvPr/>
        </p:nvSpPr>
        <p:spPr bwMode="auto">
          <a:xfrm>
            <a:off x="-152400" y="2667000"/>
            <a:ext cx="9525000" cy="1600200"/>
          </a:xfrm>
          <a:prstGeom prst="rect">
            <a:avLst/>
          </a:prstGeom>
          <a:solidFill>
            <a:schemeClr val="accent1"/>
          </a:solidFill>
          <a:ln>
            <a:noFill/>
          </a:ln>
          <a:effectLst>
            <a:outerShdw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sv-SE">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2478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4"/>
          <p:cNvSpPr>
            <a:spLocks noChangeArrowheads="1"/>
          </p:cNvSpPr>
          <p:nvPr/>
        </p:nvSpPr>
        <p:spPr bwMode="auto">
          <a:xfrm>
            <a:off x="-152400" y="2667000"/>
            <a:ext cx="9525000" cy="1600200"/>
          </a:xfrm>
          <a:prstGeom prst="rect">
            <a:avLst/>
          </a:prstGeom>
          <a:solidFill>
            <a:srgbClr val="005DAA"/>
          </a:solidFill>
          <a:ln>
            <a:noFill/>
          </a:ln>
          <a:effectLst>
            <a:outerShdw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sv-SE">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7406201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4"/>
          <p:cNvSpPr>
            <a:spLocks noChangeArrowheads="1"/>
          </p:cNvSpPr>
          <p:nvPr/>
        </p:nvSpPr>
        <p:spPr bwMode="auto">
          <a:xfrm>
            <a:off x="-152400" y="2667000"/>
            <a:ext cx="9525000" cy="1600200"/>
          </a:xfrm>
          <a:prstGeom prst="rect">
            <a:avLst/>
          </a:prstGeom>
          <a:solidFill>
            <a:schemeClr val="tx2"/>
          </a:solidFill>
          <a:ln>
            <a:noFill/>
          </a:ln>
          <a:effectLst>
            <a:outerShdw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sv-SE">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901296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4"/>
          <p:cNvSpPr>
            <a:spLocks noChangeArrowheads="1"/>
          </p:cNvSpPr>
          <p:nvPr/>
        </p:nvSpPr>
        <p:spPr bwMode="auto">
          <a:xfrm>
            <a:off x="-152400" y="2667000"/>
            <a:ext cx="9525000" cy="1600200"/>
          </a:xfrm>
          <a:prstGeom prst="rect">
            <a:avLst/>
          </a:prstGeom>
          <a:solidFill>
            <a:srgbClr val="009999"/>
          </a:solidFill>
          <a:ln>
            <a:noFill/>
          </a:ln>
          <a:effectLst>
            <a:outerShdw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sv-SE">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815804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4"/>
          <p:cNvSpPr>
            <a:spLocks noChangeArrowheads="1"/>
          </p:cNvSpPr>
          <p:nvPr/>
        </p:nvSpPr>
        <p:spPr bwMode="auto">
          <a:xfrm>
            <a:off x="-152400" y="2667000"/>
            <a:ext cx="9525000" cy="1600200"/>
          </a:xfrm>
          <a:prstGeom prst="rect">
            <a:avLst/>
          </a:prstGeom>
          <a:solidFill>
            <a:srgbClr val="FF7600"/>
          </a:solidFill>
          <a:ln>
            <a:noFill/>
          </a:ln>
          <a:effectLst>
            <a:outerShdw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sv-SE">
              <a:solidFill>
                <a:srgbClr val="FFFFFF"/>
              </a:solidFill>
              <a:latin typeface="Calibri" panose="020F0502020204030204"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5453295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789984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da-DK"/>
              <a:t>Klik for at redigere titeltypografi i masteren</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Tree>
    <p:extLst>
      <p:ext uri="{BB962C8B-B14F-4D97-AF65-F5344CB8AC3E}">
        <p14:creationId xmlns:p14="http://schemas.microsoft.com/office/powerpoint/2010/main" val="804650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da-DK"/>
              <a:t>Klik for at redigere titeltypografi i masteren</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Tree>
    <p:extLst>
      <p:ext uri="{BB962C8B-B14F-4D97-AF65-F5344CB8AC3E}">
        <p14:creationId xmlns:p14="http://schemas.microsoft.com/office/powerpoint/2010/main" val="3729911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da-DK"/>
              <a:t>Klik for at redigere titeltypografi i masteren</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Tree>
    <p:extLst>
      <p:ext uri="{BB962C8B-B14F-4D97-AF65-F5344CB8AC3E}">
        <p14:creationId xmlns:p14="http://schemas.microsoft.com/office/powerpoint/2010/main" val="95674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26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5"/>
          <p:cNvSpPr>
            <a:spLocks noChangeArrowheads="1"/>
          </p:cNvSpPr>
          <p:nvPr/>
        </p:nvSpPr>
        <p:spPr bwMode="auto">
          <a:xfrm>
            <a:off x="-76200" y="457200"/>
            <a:ext cx="9296400" cy="533400"/>
          </a:xfrm>
          <a:prstGeom prst="rect">
            <a:avLst/>
          </a:prstGeom>
          <a:solidFill>
            <a:schemeClr val="accent1"/>
          </a:solidFill>
          <a:ln>
            <a:noFill/>
          </a:ln>
          <a:effectLst>
            <a:outerShdw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sv-SE">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695743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5"/>
          <p:cNvSpPr>
            <a:spLocks noChangeArrowheads="1"/>
          </p:cNvSpPr>
          <p:nvPr/>
        </p:nvSpPr>
        <p:spPr bwMode="auto">
          <a:xfrm>
            <a:off x="-76200" y="457200"/>
            <a:ext cx="9296400" cy="533400"/>
          </a:xfrm>
          <a:prstGeom prst="rect">
            <a:avLst/>
          </a:prstGeom>
          <a:solidFill>
            <a:srgbClr val="005DAA"/>
          </a:solidFill>
          <a:ln>
            <a:noFill/>
          </a:ln>
          <a:effectLst>
            <a:outerShdw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sv-SE">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4142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5"/>
          <p:cNvSpPr>
            <a:spLocks noChangeArrowheads="1"/>
          </p:cNvSpPr>
          <p:nvPr/>
        </p:nvSpPr>
        <p:spPr bwMode="auto">
          <a:xfrm>
            <a:off x="-76200" y="457200"/>
            <a:ext cx="9296400" cy="533400"/>
          </a:xfrm>
          <a:prstGeom prst="rect">
            <a:avLst/>
          </a:prstGeom>
          <a:solidFill>
            <a:schemeClr val="tx2"/>
          </a:solidFill>
          <a:ln>
            <a:noFill/>
          </a:ln>
          <a:effectLst>
            <a:outerShdw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endParaRPr lang="sv-SE">
              <a:solidFill>
                <a:srgbClr val="FFFFFF"/>
              </a:solidFill>
              <a:latin typeface="Calibri" panose="020F0502020204030204"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1542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0375" y="6165850"/>
            <a:ext cx="12128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25" r:id="rId1"/>
    <p:sldLayoutId id="2147485426" r:id="rId2"/>
    <p:sldLayoutId id="2147485427" r:id="rId3"/>
    <p:sldLayoutId id="2147485428" r:id="rId4"/>
    <p:sldLayoutId id="2147485429" r:id="rId5"/>
    <p:sldLayoutId id="2147485430" r:id="rId6"/>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US" sz="900">
                <a:solidFill>
                  <a:srgbClr val="BCBDC0"/>
                </a:solidFill>
                <a:latin typeface="Arial Narrow" panose="020B0606020202030204" pitchFamily="34" charset="0"/>
              </a:rPr>
              <a:t>TITLE  |  </a:t>
            </a:r>
            <a:fld id="{FE587079-EA11-4EE0-AA47-B263F6960AE5}" type="slidenum">
              <a:rPr lang="en-US" sz="900" smtClean="0">
                <a:solidFill>
                  <a:srgbClr val="BCBDC0"/>
                </a:solidFill>
                <a:latin typeface="Arial Narrow" panose="020B0606020202030204" pitchFamily="34" charset="0"/>
              </a:rPr>
              <a:pPr algn="r">
                <a:defRPr/>
              </a:pPr>
              <a:t>‹#›</a:t>
            </a:fld>
            <a:r>
              <a:rPr lang="en-US" sz="900">
                <a:solidFill>
                  <a:srgbClr val="BCBDC0"/>
                </a:solidFill>
                <a:latin typeface="Arial Narrow" panose="020B0606020202030204" pitchFamily="34" charset="0"/>
              </a:rPr>
              <a:t>  </a:t>
            </a:r>
            <a:endParaRPr lang="en-US" sz="900">
              <a:solidFill>
                <a:srgbClr val="958D85"/>
              </a:solidFill>
              <a:latin typeface="Arial Narrow" panose="020B0606020202030204" pitchFamily="34" charset="0"/>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40" r:id="rId1"/>
    <p:sldLayoutId id="2147485441" r:id="rId2"/>
    <p:sldLayoutId id="2147485442" r:id="rId3"/>
    <p:sldLayoutId id="2147485443" r:id="rId4"/>
    <p:sldLayoutId id="2147485444" r:id="rId5"/>
    <p:sldLayoutId id="2147485432" r:id="rId6"/>
    <p:sldLayoutId id="2147485433" r:id="rId7"/>
    <p:sldLayoutId id="2147485434" r:id="rId8"/>
    <p:sldLayoutId id="2147485435" r:id="rId9"/>
    <p:sldLayoutId id="2147485436" r:id="rId10"/>
    <p:sldLayoutId id="2147485437" r:id="rId11"/>
    <p:sldLayoutId id="2147485438" r:id="rId12"/>
    <p:sldLayoutId id="2147485439" r:id="rId13"/>
    <p:sldLayoutId id="2147485445" r:id="rId14"/>
    <p:sldLayoutId id="2147485446" r:id="rId15"/>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defRPr/>
            </a:pPr>
            <a:r>
              <a:rPr lang="en-US" sz="900">
                <a:solidFill>
                  <a:srgbClr val="BCBDC0"/>
                </a:solidFill>
                <a:latin typeface="Arial Narrow" panose="020B0606020202030204" pitchFamily="34" charset="0"/>
              </a:rPr>
              <a:t>TITLE |  </a:t>
            </a:r>
            <a:fld id="{368399BF-1C7B-4EC5-8D2B-F7C5ECD76442}" type="slidenum">
              <a:rPr lang="en-US" sz="900" smtClean="0">
                <a:solidFill>
                  <a:srgbClr val="BCBDC0"/>
                </a:solidFill>
                <a:latin typeface="Arial Narrow" panose="020B0606020202030204" pitchFamily="34" charset="0"/>
              </a:rPr>
              <a:pPr algn="r">
                <a:defRPr/>
              </a:pPr>
              <a:t>‹#›</a:t>
            </a:fld>
            <a:r>
              <a:rPr lang="en-US" sz="900">
                <a:solidFill>
                  <a:srgbClr val="BCBDC0"/>
                </a:solidFill>
                <a:latin typeface="Arial Narrow" panose="020B0606020202030204" pitchFamily="34" charset="0"/>
              </a:rPr>
              <a:t>  </a:t>
            </a:r>
            <a:endParaRPr lang="en-US" sz="900">
              <a:solidFill>
                <a:srgbClr val="958D85"/>
              </a:solidFill>
              <a:latin typeface="Arial Narrow" panose="020B0606020202030204" pitchFamily="34" charset="0"/>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299200"/>
            <a:ext cx="892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448" r:id="rId1"/>
    <p:sldLayoutId id="2147485449" r:id="rId2"/>
    <p:sldLayoutId id="2147485450" r:id="rId3"/>
    <p:sldLayoutId id="2147485451" r:id="rId4"/>
    <p:sldLayoutId id="2147485452" r:id="rId5"/>
    <p:sldLayoutId id="2147485453" r:id="rId6"/>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1000" y="3429000"/>
            <a:ext cx="9753600" cy="990600"/>
          </a:xfrm>
          <a:prstGeom prst="rect">
            <a:avLst/>
          </a:prstGeom>
          <a:solidFill>
            <a:schemeClr val="accent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dirty="0">
              <a:solidFill>
                <a:schemeClr val="lt1"/>
              </a:solidFill>
              <a:latin typeface="+mn-lt"/>
              <a:ea typeface="+mn-ea"/>
            </a:endParaRPr>
          </a:p>
        </p:txBody>
      </p:sp>
      <p:sp>
        <p:nvSpPr>
          <p:cNvPr id="20483" name="Rectangle 10"/>
          <p:cNvSpPr txBox="1">
            <a:spLocks noChangeArrowheads="1"/>
          </p:cNvSpPr>
          <p:nvPr/>
        </p:nvSpPr>
        <p:spPr bwMode="auto">
          <a:xfrm>
            <a:off x="457200" y="3581400"/>
            <a:ext cx="685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ea typeface="ＭＳ Ｐゴシック" panose="020B0600070205080204" pitchFamily="34" charset="-128"/>
              </a:defRPr>
            </a:lvl1pPr>
            <a:lvl2pPr marL="742950" indent="-285750" defTabSz="457200">
              <a:defRPr sz="2400">
                <a:solidFill>
                  <a:schemeClr val="tx1"/>
                </a:solidFill>
                <a:latin typeface="Arial" panose="020B0604020202020204" pitchFamily="34" charset="0"/>
                <a:ea typeface="ＭＳ Ｐゴシック" panose="020B0600070205080204" pitchFamily="34" charset="-128"/>
              </a:defRPr>
            </a:lvl2pPr>
            <a:lvl3pPr marL="1143000" indent="-228600" defTabSz="457200">
              <a:defRPr sz="2400">
                <a:solidFill>
                  <a:schemeClr val="tx1"/>
                </a:solidFill>
                <a:latin typeface="Arial" panose="020B0604020202020204" pitchFamily="34" charset="0"/>
                <a:ea typeface="ＭＳ Ｐゴシック" panose="020B0600070205080204" pitchFamily="34" charset="-128"/>
              </a:defRPr>
            </a:lvl3pPr>
            <a:lvl4pPr marL="1600200" indent="-228600" defTabSz="457200">
              <a:defRPr sz="2400">
                <a:solidFill>
                  <a:schemeClr val="tx1"/>
                </a:solidFill>
                <a:latin typeface="Arial" panose="020B0604020202020204" pitchFamily="34" charset="0"/>
                <a:ea typeface="ＭＳ Ｐゴシック" panose="020B0600070205080204" pitchFamily="34" charset="-128"/>
              </a:defRPr>
            </a:lvl4pPr>
            <a:lvl5pPr marL="2057400" indent="-228600" defTabSz="4572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Aft>
                <a:spcPts val="2400"/>
              </a:spcAft>
            </a:pPr>
            <a:r>
              <a:rPr lang="en-US" altLang="sv-SE" sz="4400" dirty="0">
                <a:solidFill>
                  <a:schemeClr val="bg1"/>
                </a:solidFill>
                <a:latin typeface="Arial Narrow Bold" pitchFamily="-84" charset="0"/>
              </a:rPr>
              <a:t>Rotary Foundation</a:t>
            </a:r>
          </a:p>
          <a:p>
            <a:pPr eaLnBrk="1" hangingPunct="1"/>
            <a:r>
              <a:rPr lang="en-US" altLang="sv-SE" sz="2000" dirty="0">
                <a:solidFill>
                  <a:srgbClr val="01B4E7"/>
                </a:solidFill>
                <a:latin typeface="Georgia" panose="02040502050405020303" pitchFamily="18" charset="0"/>
              </a:rPr>
              <a:t>Rotary Foundation information</a:t>
            </a:r>
          </a:p>
          <a:p>
            <a:pPr eaLnBrk="1" hangingPunct="1"/>
            <a:r>
              <a:rPr lang="en-US" altLang="sv-SE" sz="2000" dirty="0">
                <a:solidFill>
                  <a:srgbClr val="01B4E7"/>
                </a:solidFill>
                <a:latin typeface="Georgia" panose="02040502050405020303" pitchFamily="18" charset="0"/>
              </a:rPr>
              <a:t>Peter Gunnarson, DRFC</a:t>
            </a:r>
          </a:p>
          <a:p>
            <a:pPr eaLnBrk="1" hangingPunct="1"/>
            <a:r>
              <a:rPr lang="en-US" altLang="sv-SE" sz="2000" dirty="0">
                <a:solidFill>
                  <a:srgbClr val="01B4E7"/>
                </a:solidFill>
                <a:latin typeface="Georgia" panose="02040502050405020303" pitchFamily="18" charset="0"/>
              </a:rPr>
              <a:t>2023-02-23 Uddevalla-</a:t>
            </a:r>
            <a:r>
              <a:rPr lang="en-US" altLang="sv-SE" sz="2000" dirty="0" err="1">
                <a:solidFill>
                  <a:srgbClr val="01B4E7"/>
                </a:solidFill>
                <a:latin typeface="Georgia" panose="02040502050405020303" pitchFamily="18" charset="0"/>
              </a:rPr>
              <a:t>Skansen</a:t>
            </a:r>
            <a:r>
              <a:rPr lang="en-US" altLang="sv-SE" sz="2000" dirty="0">
                <a:solidFill>
                  <a:srgbClr val="01B4E7"/>
                </a:solidFill>
                <a:latin typeface="Georgia" panose="02040502050405020303" pitchFamily="18" charset="0"/>
              </a:rPr>
              <a:t> RK</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sv-SE" altLang="sv-SE" sz="4400" b="1" dirty="0">
                <a:solidFill>
                  <a:srgbClr val="FFFF00"/>
                </a:solidFill>
                <a:effectLst>
                  <a:outerShdw blurRad="38100" dist="38100" dir="2700000" algn="tl">
                    <a:srgbClr val="000000">
                      <a:alpha val="43137"/>
                    </a:srgbClr>
                  </a:outerShdw>
                </a:effectLst>
                <a:latin typeface="+mj-lt"/>
                <a:ea typeface="ＭＳ Ｐゴシック" panose="020B0600070205080204" pitchFamily="34" charset="-128"/>
              </a:rPr>
              <a:t>Projekt med Distriktsbidrag</a:t>
            </a:r>
          </a:p>
        </p:txBody>
      </p:sp>
      <p:sp>
        <p:nvSpPr>
          <p:cNvPr id="50179" name="Rectangle 3"/>
          <p:cNvSpPr>
            <a:spLocks noGrp="1" noChangeArrowheads="1"/>
          </p:cNvSpPr>
          <p:nvPr>
            <p:ph type="body" idx="1"/>
          </p:nvPr>
        </p:nvSpPr>
        <p:spPr bwMode="auto">
          <a:xfrm>
            <a:off x="457200" y="1219200"/>
            <a:ext cx="8229600" cy="5089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sv-SE" altLang="sv-SE" sz="2800" dirty="0">
                <a:solidFill>
                  <a:schemeClr val="tx2"/>
                </a:solidFill>
                <a:latin typeface="+mn-lt"/>
                <a:ea typeface="ＭＳ Ｐゴシック" panose="020B0600070205080204" pitchFamily="34" charset="-128"/>
              </a:rPr>
              <a:t>Täcker omedelbara samhällsbehov.</a:t>
            </a:r>
          </a:p>
          <a:p>
            <a:pPr eaLnBrk="1" hangingPunct="1"/>
            <a:r>
              <a:rPr lang="sv-SE" altLang="sv-SE" sz="2800" dirty="0">
                <a:solidFill>
                  <a:schemeClr val="tx2"/>
                </a:solidFill>
                <a:latin typeface="+mn-lt"/>
                <a:ea typeface="ＭＳ Ｐゴシック" panose="020B0600070205080204" pitchFamily="34" charset="-128"/>
              </a:rPr>
              <a:t>Kontantbidraget från klubben matchas med upp till 100 % från distriktets DDF (District </a:t>
            </a:r>
            <a:r>
              <a:rPr lang="sv-SE" altLang="sv-SE" sz="2800" dirty="0" err="1">
                <a:solidFill>
                  <a:schemeClr val="tx2"/>
                </a:solidFill>
                <a:latin typeface="+mn-lt"/>
                <a:ea typeface="ＭＳ Ｐゴシック" panose="020B0600070205080204" pitchFamily="34" charset="-128"/>
              </a:rPr>
              <a:t>Designated</a:t>
            </a:r>
            <a:r>
              <a:rPr lang="sv-SE" altLang="sv-SE" sz="2800" dirty="0">
                <a:solidFill>
                  <a:schemeClr val="tx2"/>
                </a:solidFill>
                <a:latin typeface="+mn-lt"/>
                <a:ea typeface="ＭＳ Ｐゴシック" panose="020B0600070205080204" pitchFamily="34" charset="-128"/>
              </a:rPr>
              <a:t> </a:t>
            </a:r>
            <a:r>
              <a:rPr lang="sv-SE" altLang="sv-SE" sz="2800" dirty="0" err="1">
                <a:solidFill>
                  <a:schemeClr val="tx2"/>
                </a:solidFill>
                <a:latin typeface="+mn-lt"/>
                <a:ea typeface="ＭＳ Ｐゴシック" panose="020B0600070205080204" pitchFamily="34" charset="-128"/>
              </a:rPr>
              <a:t>Fund</a:t>
            </a:r>
            <a:r>
              <a:rPr lang="sv-SE" altLang="sv-SE" sz="2800" dirty="0">
                <a:solidFill>
                  <a:schemeClr val="tx2"/>
                </a:solidFill>
                <a:latin typeface="+mn-lt"/>
                <a:ea typeface="ＭＳ Ｐゴシック" panose="020B0600070205080204" pitchFamily="34" charset="-128"/>
              </a:rPr>
              <a:t>).</a:t>
            </a:r>
          </a:p>
          <a:p>
            <a:pPr eaLnBrk="1" hangingPunct="1">
              <a:buFontTx/>
              <a:buNone/>
            </a:pPr>
            <a:r>
              <a:rPr lang="en-US" altLang="sv-SE" sz="2800" dirty="0">
                <a:solidFill>
                  <a:schemeClr val="tx2"/>
                </a:solidFill>
                <a:latin typeface="+mn-lt"/>
                <a:ea typeface="ＭＳ Ｐゴシック" panose="020B0600070205080204" pitchFamily="34" charset="-128"/>
              </a:rPr>
              <a:t>	</a:t>
            </a:r>
          </a:p>
          <a:p>
            <a:pPr eaLnBrk="1" hangingPunct="1">
              <a:buFontTx/>
              <a:buNone/>
            </a:pPr>
            <a:r>
              <a:rPr lang="en-US" altLang="sv-SE" sz="2800" dirty="0">
                <a:solidFill>
                  <a:schemeClr val="tx2"/>
                </a:solidFill>
                <a:latin typeface="+mn-lt"/>
                <a:ea typeface="ＭＳ Ｐゴシック" panose="020B0600070205080204" pitchFamily="34" charset="-128"/>
              </a:rPr>
              <a:t>	För D2360</a:t>
            </a:r>
          </a:p>
          <a:p>
            <a:pPr eaLnBrk="1" hangingPunct="1"/>
            <a:r>
              <a:rPr lang="sv-SE" altLang="sv-SE" sz="2800" dirty="0">
                <a:solidFill>
                  <a:schemeClr val="tx2"/>
                </a:solidFill>
                <a:latin typeface="+mn-lt"/>
                <a:ea typeface="ＭＳ Ｐゴシック" panose="020B0600070205080204" pitchFamily="34" charset="-128"/>
              </a:rPr>
              <a:t>Nya projekt prioriteras framför gamla</a:t>
            </a:r>
          </a:p>
          <a:p>
            <a:pPr eaLnBrk="1" hangingPunct="1"/>
            <a:r>
              <a:rPr lang="sv-SE" altLang="sv-SE" sz="2800" dirty="0">
                <a:solidFill>
                  <a:schemeClr val="tx2"/>
                </a:solidFill>
                <a:latin typeface="+mn-lt"/>
                <a:ea typeface="ＭＳ Ｐゴシック" panose="020B0600070205080204" pitchFamily="34" charset="-128"/>
              </a:rPr>
              <a:t>Lokala projekt prioriteras framför globala</a:t>
            </a:r>
          </a:p>
          <a:p>
            <a:pPr eaLnBrk="1" hangingPunct="1"/>
            <a:r>
              <a:rPr lang="sv-SE" altLang="sv-SE" sz="2800" dirty="0">
                <a:solidFill>
                  <a:schemeClr val="tx2"/>
                </a:solidFill>
                <a:latin typeface="+mn-lt"/>
                <a:ea typeface="ＭＳ Ｐゴシック" panose="020B0600070205080204" pitchFamily="34" charset="-128"/>
              </a:rPr>
              <a:t>Ansökningar från nya klubbar prioriteras </a:t>
            </a:r>
          </a:p>
          <a:p>
            <a:pPr eaLnBrk="1" hangingPunct="1"/>
            <a:r>
              <a:rPr lang="sv-SE" altLang="sv-SE" sz="2800" dirty="0">
                <a:solidFill>
                  <a:schemeClr val="tx2"/>
                </a:solidFill>
                <a:latin typeface="+mn-lt"/>
                <a:ea typeface="ＭＳ Ｐゴシック" panose="020B0600070205080204" pitchFamily="34" charset="-128"/>
              </a:rPr>
              <a:t>Ansökan senast 30 november (D2360)</a:t>
            </a:r>
          </a:p>
          <a:p>
            <a:pPr eaLnBrk="1" hangingPunct="1">
              <a:buFontTx/>
              <a:buNone/>
            </a:pPr>
            <a:endParaRPr lang="en-US" altLang="sv-SE" sz="2800" dirty="0">
              <a:latin typeface="+mn-lt"/>
              <a:ea typeface="ＭＳ Ｐゴシック" panose="020B0600070205080204" pitchFamily="34" charset="-128"/>
            </a:endParaRPr>
          </a:p>
        </p:txBody>
      </p:sp>
    </p:spTree>
    <p:extLst>
      <p:ext uri="{BB962C8B-B14F-4D97-AF65-F5344CB8AC3E}">
        <p14:creationId xmlns:p14="http://schemas.microsoft.com/office/powerpoint/2010/main" val="243639078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17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179">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17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8"/>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endParaRPr lang="en-US" sz="1600" dirty="0">
              <a:solidFill>
                <a:schemeClr val="tx2"/>
              </a:solidFill>
            </a:endParaRPr>
          </a:p>
        </p:txBody>
      </p:sp>
      <p:sp>
        <p:nvSpPr>
          <p:cNvPr id="11" name="Title 1"/>
          <p:cNvSpPr txBox="1">
            <a:spLocks/>
          </p:cNvSpPr>
          <p:nvPr/>
        </p:nvSpPr>
        <p:spPr bwMode="auto">
          <a:xfrm>
            <a:off x="136135" y="114294"/>
            <a:ext cx="8511654" cy="1252537"/>
          </a:xfrm>
          <a:prstGeom prst="rect">
            <a:avLst/>
          </a:prstGeom>
          <a:noFill/>
          <a:ln w="9525">
            <a:noFill/>
            <a:miter lim="800000"/>
            <a:headEnd/>
            <a:tailEnd/>
          </a:ln>
        </p:spPr>
        <p:txBody>
          <a:bodyPr anchor="ctr"/>
          <a:lstStyle/>
          <a:p>
            <a:pPr algn="ctr"/>
            <a:r>
              <a:rPr lang="en-US" sz="4400" b="1" dirty="0">
                <a:solidFill>
                  <a:srgbClr val="FFFF00"/>
                </a:solidFill>
                <a:effectLst>
                  <a:outerShdw blurRad="38100" dist="38100" dir="2700000" algn="tl">
                    <a:srgbClr val="000000">
                      <a:alpha val="43137"/>
                    </a:srgbClr>
                  </a:outerShdw>
                </a:effectLst>
                <a:latin typeface="+mj-lt"/>
                <a:cs typeface="Georgia"/>
              </a:rPr>
              <a:t>Rotary Foundations fonder</a:t>
            </a:r>
          </a:p>
        </p:txBody>
      </p:sp>
      <p:sp>
        <p:nvSpPr>
          <p:cNvPr id="6" name="Pladsholder til sidefod 5"/>
          <p:cNvSpPr txBox="1">
            <a:spLocks noGrp="1"/>
          </p:cNvSpPr>
          <p:nvPr/>
        </p:nvSpPr>
        <p:spPr>
          <a:xfrm>
            <a:off x="193675" y="6249988"/>
            <a:ext cx="3786188" cy="365125"/>
          </a:xfrm>
          <a:prstGeom prst="rect">
            <a:avLst/>
          </a:prstGeom>
          <a:noFill/>
        </p:spPr>
        <p:txBody>
          <a:bodyPr anchor="ctr"/>
          <a:lstStyle/>
          <a:p>
            <a:pPr fontAlgn="auto">
              <a:spcBef>
                <a:spcPts val="0"/>
              </a:spcBef>
              <a:spcAft>
                <a:spcPts val="0"/>
              </a:spcAft>
              <a:defRPr/>
            </a:pPr>
            <a:endParaRPr lang="en-US" sz="1000" dirty="0">
              <a:solidFill>
                <a:schemeClr val="tx2"/>
              </a:solidFill>
              <a:latin typeface="+mn-lt"/>
              <a:ea typeface="+mn-ea"/>
              <a:cs typeface="+mn-cs"/>
            </a:endParaRPr>
          </a:p>
        </p:txBody>
      </p:sp>
      <p:sp>
        <p:nvSpPr>
          <p:cNvPr id="2" name="textruta 1"/>
          <p:cNvSpPr txBox="1"/>
          <p:nvPr/>
        </p:nvSpPr>
        <p:spPr>
          <a:xfrm>
            <a:off x="527871" y="2204864"/>
            <a:ext cx="8640960" cy="2957092"/>
          </a:xfrm>
          <a:prstGeom prst="rect">
            <a:avLst/>
          </a:prstGeom>
          <a:noFill/>
        </p:spPr>
        <p:txBody>
          <a:bodyPr wrap="square" rtlCol="0">
            <a:spAutoFit/>
          </a:bodyPr>
          <a:lstStyle/>
          <a:p>
            <a:pPr eaLnBrk="1" hangingPunct="1">
              <a:lnSpc>
                <a:spcPct val="80000"/>
              </a:lnSpc>
              <a:defRPr/>
            </a:pPr>
            <a:endParaRPr lang="sv-SE" altLang="sv-SE" sz="3200" dirty="0">
              <a:solidFill>
                <a:srgbClr val="073E87"/>
              </a:solidFill>
              <a:latin typeface="+mn-lt"/>
              <a:cs typeface="Georgia"/>
            </a:endParaRPr>
          </a:p>
          <a:p>
            <a:pPr marL="342900" indent="-342900" eaLnBrk="1" hangingPunct="1">
              <a:lnSpc>
                <a:spcPct val="80000"/>
              </a:lnSpc>
              <a:buFont typeface="Arial" panose="020B0604020202020204" pitchFamily="34" charset="0"/>
              <a:buChar char="•"/>
              <a:defRPr/>
            </a:pPr>
            <a:r>
              <a:rPr lang="sv-SE" altLang="sv-SE" sz="3200" dirty="0">
                <a:solidFill>
                  <a:srgbClr val="073E87"/>
                </a:solidFill>
                <a:latin typeface="+mn-lt"/>
                <a:cs typeface="Georgia"/>
              </a:rPr>
              <a:t>  </a:t>
            </a:r>
            <a:r>
              <a:rPr lang="sv-SE" altLang="sv-SE" sz="2800" dirty="0" err="1">
                <a:solidFill>
                  <a:schemeClr val="tx2"/>
                </a:solidFill>
                <a:latin typeface="+mn-lt"/>
                <a:cs typeface="Georgia"/>
              </a:rPr>
              <a:t>Annual</a:t>
            </a:r>
            <a:r>
              <a:rPr lang="sv-SE" altLang="sv-SE" sz="2800" dirty="0">
                <a:solidFill>
                  <a:schemeClr val="tx2"/>
                </a:solidFill>
                <a:latin typeface="+mn-lt"/>
                <a:cs typeface="Georgia"/>
              </a:rPr>
              <a:t> </a:t>
            </a:r>
            <a:r>
              <a:rPr lang="sv-SE" altLang="sv-SE" sz="2800" dirty="0" err="1">
                <a:solidFill>
                  <a:schemeClr val="tx2"/>
                </a:solidFill>
                <a:latin typeface="+mn-lt"/>
                <a:cs typeface="Georgia"/>
              </a:rPr>
              <a:t>Fund</a:t>
            </a:r>
            <a:r>
              <a:rPr lang="sv-SE" altLang="sv-SE" sz="2800" dirty="0">
                <a:solidFill>
                  <a:schemeClr val="tx2"/>
                </a:solidFill>
                <a:latin typeface="+mn-lt"/>
                <a:cs typeface="Georgia"/>
              </a:rPr>
              <a:t> – Årliga fonden</a:t>
            </a:r>
          </a:p>
          <a:p>
            <a:pPr marL="342900" indent="-342900" eaLnBrk="1" hangingPunct="1">
              <a:lnSpc>
                <a:spcPct val="80000"/>
              </a:lnSpc>
              <a:buFont typeface="Arial" panose="020B0604020202020204" pitchFamily="34" charset="0"/>
              <a:buChar char="•"/>
              <a:defRPr/>
            </a:pPr>
            <a:r>
              <a:rPr lang="sv-SE" altLang="sv-SE" sz="2800" dirty="0">
                <a:solidFill>
                  <a:schemeClr val="tx2"/>
                </a:solidFill>
                <a:latin typeface="+mn-lt"/>
                <a:cs typeface="Georgia"/>
              </a:rPr>
              <a:t>  World </a:t>
            </a:r>
            <a:r>
              <a:rPr lang="sv-SE" altLang="sv-SE" sz="2800" dirty="0" err="1">
                <a:solidFill>
                  <a:schemeClr val="tx2"/>
                </a:solidFill>
                <a:latin typeface="+mn-lt"/>
                <a:cs typeface="Georgia"/>
              </a:rPr>
              <a:t>Fund</a:t>
            </a:r>
            <a:r>
              <a:rPr lang="sv-SE" altLang="sv-SE" sz="2800" dirty="0">
                <a:solidFill>
                  <a:schemeClr val="tx2"/>
                </a:solidFill>
                <a:latin typeface="+mn-lt"/>
                <a:cs typeface="Georgia"/>
              </a:rPr>
              <a:t> – Fonden för Global Grants</a:t>
            </a:r>
          </a:p>
          <a:p>
            <a:pPr marL="457200" indent="-457200" eaLnBrk="1" hangingPunct="1">
              <a:lnSpc>
                <a:spcPct val="80000"/>
              </a:lnSpc>
              <a:buFont typeface="Arial" panose="020B0604020202020204" pitchFamily="34" charset="0"/>
              <a:buChar char="•"/>
              <a:defRPr/>
            </a:pPr>
            <a:r>
              <a:rPr lang="sv-SE" altLang="sv-SE" sz="2800" dirty="0">
                <a:solidFill>
                  <a:schemeClr val="tx2"/>
                </a:solidFill>
                <a:latin typeface="+mn-lt"/>
                <a:cs typeface="Georgia"/>
              </a:rPr>
              <a:t>Polio Fund – Fonden för utrotande av polio</a:t>
            </a:r>
          </a:p>
          <a:p>
            <a:pPr marL="457200" indent="-457200" eaLnBrk="1" hangingPunct="1">
              <a:lnSpc>
                <a:spcPct val="80000"/>
              </a:lnSpc>
              <a:buFont typeface="Arial" panose="020B0604020202020204" pitchFamily="34" charset="0"/>
              <a:buChar char="•"/>
              <a:defRPr/>
            </a:pPr>
            <a:r>
              <a:rPr lang="sv-SE" altLang="sv-SE" sz="2800" dirty="0" err="1">
                <a:solidFill>
                  <a:schemeClr val="tx2"/>
                </a:solidFill>
                <a:latin typeface="+mn-lt"/>
                <a:cs typeface="Georgia"/>
              </a:rPr>
              <a:t>Disaster</a:t>
            </a:r>
            <a:r>
              <a:rPr lang="sv-SE" altLang="sv-SE" sz="2800" dirty="0">
                <a:solidFill>
                  <a:schemeClr val="tx2"/>
                </a:solidFill>
                <a:latin typeface="+mn-lt"/>
                <a:cs typeface="Georgia"/>
              </a:rPr>
              <a:t> Respons </a:t>
            </a:r>
            <a:r>
              <a:rPr lang="sv-SE" altLang="sv-SE" sz="2800" dirty="0" err="1">
                <a:solidFill>
                  <a:schemeClr val="tx2"/>
                </a:solidFill>
                <a:latin typeface="+mn-lt"/>
                <a:cs typeface="Georgia"/>
              </a:rPr>
              <a:t>Fund</a:t>
            </a:r>
            <a:r>
              <a:rPr lang="sv-SE" altLang="sv-SE" sz="2800" dirty="0">
                <a:solidFill>
                  <a:schemeClr val="tx2"/>
                </a:solidFill>
                <a:latin typeface="+mn-lt"/>
                <a:cs typeface="Georgia"/>
              </a:rPr>
              <a:t> – Katastroffonden </a:t>
            </a:r>
          </a:p>
          <a:p>
            <a:pPr marL="457200" indent="-457200" eaLnBrk="1" hangingPunct="1">
              <a:lnSpc>
                <a:spcPct val="80000"/>
              </a:lnSpc>
              <a:buFont typeface="Arial" panose="020B0604020202020204" pitchFamily="34" charset="0"/>
              <a:buChar char="•"/>
              <a:defRPr/>
            </a:pPr>
            <a:r>
              <a:rPr lang="sv-SE" altLang="sv-SE" sz="2800" dirty="0" err="1">
                <a:solidFill>
                  <a:schemeClr val="tx2"/>
                </a:solidFill>
                <a:latin typeface="+mn-lt"/>
                <a:cs typeface="Georgia"/>
              </a:rPr>
              <a:t>Endowment</a:t>
            </a:r>
            <a:r>
              <a:rPr lang="sv-SE" altLang="sv-SE" sz="2800" dirty="0">
                <a:solidFill>
                  <a:schemeClr val="tx2"/>
                </a:solidFill>
                <a:latin typeface="+mn-lt"/>
                <a:cs typeface="Georgia"/>
              </a:rPr>
              <a:t> </a:t>
            </a:r>
            <a:r>
              <a:rPr lang="sv-SE" altLang="sv-SE" sz="2800" dirty="0" err="1">
                <a:solidFill>
                  <a:schemeClr val="tx2"/>
                </a:solidFill>
                <a:latin typeface="+mn-lt"/>
                <a:cs typeface="Georgia"/>
              </a:rPr>
              <a:t>Fund</a:t>
            </a:r>
            <a:r>
              <a:rPr lang="sv-SE" altLang="sv-SE" sz="2800" dirty="0">
                <a:solidFill>
                  <a:schemeClr val="tx2"/>
                </a:solidFill>
                <a:latin typeface="+mn-lt"/>
                <a:cs typeface="Georgia"/>
              </a:rPr>
              <a:t> – Gåvofonden, vårt sparkonto</a:t>
            </a:r>
          </a:p>
          <a:p>
            <a:pPr eaLnBrk="1" hangingPunct="1">
              <a:lnSpc>
                <a:spcPct val="80000"/>
              </a:lnSpc>
              <a:defRPr/>
            </a:pPr>
            <a:br>
              <a:rPr lang="sv-SE" altLang="sv-SE" sz="2800" dirty="0">
                <a:solidFill>
                  <a:schemeClr val="tx2"/>
                </a:solidFill>
                <a:latin typeface="+mn-lt"/>
                <a:cs typeface="Georgia"/>
              </a:rPr>
            </a:br>
            <a:endParaRPr lang="sv-SE" altLang="sv-SE" sz="2800" dirty="0">
              <a:solidFill>
                <a:schemeClr val="tx2"/>
              </a:solidFill>
              <a:latin typeface="+mn-lt"/>
              <a:cs typeface="Georgia"/>
            </a:endParaRPr>
          </a:p>
        </p:txBody>
      </p:sp>
    </p:spTree>
    <p:extLst>
      <p:ext uri="{BB962C8B-B14F-4D97-AF65-F5344CB8AC3E}">
        <p14:creationId xmlns:p14="http://schemas.microsoft.com/office/powerpoint/2010/main" val="1899576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8"/>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endParaRPr lang="en-US" sz="1600" dirty="0">
              <a:solidFill>
                <a:schemeClr val="tx2"/>
              </a:solidFill>
            </a:endParaRPr>
          </a:p>
        </p:txBody>
      </p:sp>
      <p:sp>
        <p:nvSpPr>
          <p:cNvPr id="11" name="Title 1"/>
          <p:cNvSpPr txBox="1">
            <a:spLocks/>
          </p:cNvSpPr>
          <p:nvPr/>
        </p:nvSpPr>
        <p:spPr bwMode="auto">
          <a:xfrm>
            <a:off x="136135" y="114294"/>
            <a:ext cx="8511654" cy="1252537"/>
          </a:xfrm>
          <a:prstGeom prst="rect">
            <a:avLst/>
          </a:prstGeom>
          <a:noFill/>
          <a:ln w="9525">
            <a:noFill/>
            <a:miter lim="800000"/>
            <a:headEnd/>
            <a:tailEnd/>
          </a:ln>
        </p:spPr>
        <p:txBody>
          <a:bodyPr anchor="ctr"/>
          <a:lstStyle/>
          <a:p>
            <a:pPr algn="ctr"/>
            <a:r>
              <a:rPr lang="en-US" sz="4400" b="1" dirty="0">
                <a:solidFill>
                  <a:srgbClr val="FFFF00"/>
                </a:solidFill>
                <a:effectLst>
                  <a:outerShdw blurRad="38100" dist="38100" dir="2700000" algn="tl">
                    <a:srgbClr val="000000">
                      <a:alpha val="43137"/>
                    </a:srgbClr>
                  </a:outerShdw>
                </a:effectLst>
                <a:latin typeface="+mj-lt"/>
                <a:cs typeface="Georgia"/>
              </a:rPr>
              <a:t>Annual Fund-</a:t>
            </a:r>
            <a:r>
              <a:rPr lang="en-US" sz="4400" b="1" dirty="0" err="1">
                <a:solidFill>
                  <a:srgbClr val="FFFF00"/>
                </a:solidFill>
                <a:effectLst>
                  <a:outerShdw blurRad="38100" dist="38100" dir="2700000" algn="tl">
                    <a:srgbClr val="000000">
                      <a:alpha val="43137"/>
                    </a:srgbClr>
                  </a:outerShdw>
                </a:effectLst>
                <a:latin typeface="+mj-lt"/>
                <a:cs typeface="Georgia"/>
              </a:rPr>
              <a:t>Årliga</a:t>
            </a:r>
            <a:r>
              <a:rPr lang="en-US" sz="4400" b="1" dirty="0">
                <a:solidFill>
                  <a:srgbClr val="FFFF00"/>
                </a:solidFill>
                <a:effectLst>
                  <a:outerShdw blurRad="38100" dist="38100" dir="2700000" algn="tl">
                    <a:srgbClr val="000000">
                      <a:alpha val="43137"/>
                    </a:srgbClr>
                  </a:outerShdw>
                </a:effectLst>
                <a:latin typeface="+mj-lt"/>
                <a:cs typeface="Georgia"/>
              </a:rPr>
              <a:t> </a:t>
            </a:r>
            <a:r>
              <a:rPr lang="en-US" sz="4400" b="1" dirty="0" err="1">
                <a:solidFill>
                  <a:srgbClr val="FFFF00"/>
                </a:solidFill>
                <a:effectLst>
                  <a:outerShdw blurRad="38100" dist="38100" dir="2700000" algn="tl">
                    <a:srgbClr val="000000">
                      <a:alpha val="43137"/>
                    </a:srgbClr>
                  </a:outerShdw>
                </a:effectLst>
                <a:latin typeface="+mj-lt"/>
                <a:cs typeface="Georgia"/>
              </a:rPr>
              <a:t>fonden</a:t>
            </a:r>
            <a:endParaRPr lang="en-US" sz="4400" b="1" dirty="0">
              <a:solidFill>
                <a:srgbClr val="FFFF00"/>
              </a:solidFill>
              <a:effectLst>
                <a:outerShdw blurRad="38100" dist="38100" dir="2700000" algn="tl">
                  <a:srgbClr val="000000">
                    <a:alpha val="43137"/>
                  </a:srgbClr>
                </a:outerShdw>
              </a:effectLst>
              <a:latin typeface="+mj-lt"/>
              <a:cs typeface="Georgia"/>
            </a:endParaRPr>
          </a:p>
        </p:txBody>
      </p:sp>
      <p:sp>
        <p:nvSpPr>
          <p:cNvPr id="6" name="Pladsholder til sidefod 5"/>
          <p:cNvSpPr txBox="1">
            <a:spLocks noGrp="1"/>
          </p:cNvSpPr>
          <p:nvPr/>
        </p:nvSpPr>
        <p:spPr>
          <a:xfrm>
            <a:off x="193675" y="6249988"/>
            <a:ext cx="3786188" cy="365125"/>
          </a:xfrm>
          <a:prstGeom prst="rect">
            <a:avLst/>
          </a:prstGeom>
          <a:noFill/>
        </p:spPr>
        <p:txBody>
          <a:bodyPr anchor="ctr"/>
          <a:lstStyle/>
          <a:p>
            <a:pPr fontAlgn="auto">
              <a:spcBef>
                <a:spcPts val="0"/>
              </a:spcBef>
              <a:spcAft>
                <a:spcPts val="0"/>
              </a:spcAft>
              <a:defRPr/>
            </a:pPr>
            <a:endParaRPr lang="en-US" sz="1000" dirty="0">
              <a:solidFill>
                <a:schemeClr val="tx2"/>
              </a:solidFill>
              <a:latin typeface="+mn-lt"/>
              <a:ea typeface="+mn-ea"/>
              <a:cs typeface="+mn-cs"/>
            </a:endParaRPr>
          </a:p>
        </p:txBody>
      </p:sp>
      <p:sp>
        <p:nvSpPr>
          <p:cNvPr id="2" name="textruta 1"/>
          <p:cNvSpPr txBox="1"/>
          <p:nvPr/>
        </p:nvSpPr>
        <p:spPr>
          <a:xfrm>
            <a:off x="193675" y="1374649"/>
            <a:ext cx="8640960" cy="4976106"/>
          </a:xfrm>
          <a:prstGeom prst="rect">
            <a:avLst/>
          </a:prstGeom>
          <a:noFill/>
        </p:spPr>
        <p:txBody>
          <a:bodyPr wrap="square" rtlCol="0">
            <a:spAutoFit/>
          </a:bodyPr>
          <a:lstStyle/>
          <a:p>
            <a:pPr eaLnBrk="1" hangingPunct="1">
              <a:lnSpc>
                <a:spcPct val="80000"/>
              </a:lnSpc>
              <a:defRPr/>
            </a:pPr>
            <a:endParaRPr lang="sv-SE" altLang="sv-SE" sz="3200" dirty="0">
              <a:solidFill>
                <a:srgbClr val="073E87"/>
              </a:solidFill>
              <a:latin typeface="+mn-lt"/>
              <a:cs typeface="Georgia"/>
            </a:endParaRPr>
          </a:p>
          <a:p>
            <a:pPr marL="342900" indent="-342900" eaLnBrk="1" hangingPunct="1">
              <a:lnSpc>
                <a:spcPct val="80000"/>
              </a:lnSpc>
              <a:buFont typeface="Arial" panose="020B0604020202020204" pitchFamily="34" charset="0"/>
              <a:buChar char="•"/>
              <a:defRPr/>
            </a:pPr>
            <a:r>
              <a:rPr lang="sv-SE" altLang="sv-SE" sz="2800" dirty="0">
                <a:solidFill>
                  <a:schemeClr val="tx2"/>
                </a:solidFill>
                <a:latin typeface="+mn-lt"/>
                <a:cs typeface="Georgia"/>
              </a:rPr>
              <a:t>Klubbarna i distriktet och privata givare betalar in till Årliga fonden. De pengar som betalas in under ett Rotaryår förvaltas i tre år av TRF. När tre år har gått ställs 1/2 till distriktets förfogande i District </a:t>
            </a:r>
            <a:r>
              <a:rPr lang="sv-SE" altLang="sv-SE" sz="2800" dirty="0" err="1">
                <a:solidFill>
                  <a:schemeClr val="tx2"/>
                </a:solidFill>
                <a:latin typeface="+mn-lt"/>
                <a:cs typeface="Georgia"/>
              </a:rPr>
              <a:t>Designated</a:t>
            </a:r>
            <a:r>
              <a:rPr lang="sv-SE" altLang="sv-SE" sz="2800" dirty="0">
                <a:solidFill>
                  <a:schemeClr val="tx2"/>
                </a:solidFill>
                <a:latin typeface="+mn-lt"/>
                <a:cs typeface="Georgia"/>
              </a:rPr>
              <a:t> Fund (DDF) för District Grants och Global Grants. Då kan klubbarna söka projektbidrag som fördelas av distriktets TRF-kommitté. Resterande 1/2 tillförs World Fund för Global Grants.</a:t>
            </a:r>
          </a:p>
          <a:p>
            <a:pPr marL="342900" indent="-342900" eaLnBrk="1" hangingPunct="1">
              <a:lnSpc>
                <a:spcPct val="80000"/>
              </a:lnSpc>
              <a:buFont typeface="Arial" panose="020B0604020202020204" pitchFamily="34" charset="0"/>
              <a:buChar char="•"/>
              <a:defRPr/>
            </a:pPr>
            <a:endParaRPr lang="sv-SE" altLang="sv-SE" sz="2800" dirty="0">
              <a:solidFill>
                <a:schemeClr val="tx2"/>
              </a:solidFill>
              <a:latin typeface="+mn-lt"/>
              <a:cs typeface="Georgia"/>
            </a:endParaRPr>
          </a:p>
          <a:p>
            <a:pPr marL="342900" indent="-342900" eaLnBrk="1" hangingPunct="1">
              <a:lnSpc>
                <a:spcPct val="80000"/>
              </a:lnSpc>
              <a:buFont typeface="Arial" panose="020B0604020202020204" pitchFamily="34" charset="0"/>
              <a:buChar char="•"/>
              <a:defRPr/>
            </a:pPr>
            <a:r>
              <a:rPr lang="sv-SE" altLang="sv-SE" sz="2800" dirty="0">
                <a:solidFill>
                  <a:schemeClr val="tx2"/>
                </a:solidFill>
                <a:latin typeface="+mn-lt"/>
                <a:cs typeface="Georgia"/>
              </a:rPr>
              <a:t>För varje USD 1 000 får klubben möjlighet att dela ut en Paul Harris Fellow-utmärkelse (PHF).</a:t>
            </a:r>
          </a:p>
          <a:p>
            <a:pPr eaLnBrk="1" hangingPunct="1">
              <a:lnSpc>
                <a:spcPct val="80000"/>
              </a:lnSpc>
              <a:defRPr/>
            </a:pPr>
            <a:r>
              <a:rPr lang="sv-SE" altLang="sv-SE" sz="2800" dirty="0">
                <a:solidFill>
                  <a:schemeClr val="tx2"/>
                </a:solidFill>
                <a:latin typeface="+mn-lt"/>
                <a:cs typeface="Georgia"/>
              </a:rPr>
              <a:t> </a:t>
            </a:r>
          </a:p>
          <a:p>
            <a:pPr eaLnBrk="1" hangingPunct="1">
              <a:lnSpc>
                <a:spcPct val="80000"/>
              </a:lnSpc>
              <a:defRPr/>
            </a:pPr>
            <a:endParaRPr lang="sv-SE" altLang="sv-SE" sz="2800" dirty="0">
              <a:solidFill>
                <a:schemeClr val="tx2"/>
              </a:solidFill>
              <a:latin typeface="+mn-lt"/>
              <a:cs typeface="Georgia"/>
            </a:endParaRPr>
          </a:p>
        </p:txBody>
      </p:sp>
    </p:spTree>
    <p:extLst>
      <p:ext uri="{BB962C8B-B14F-4D97-AF65-F5344CB8AC3E}">
        <p14:creationId xmlns:p14="http://schemas.microsoft.com/office/powerpoint/2010/main" val="73932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8"/>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endParaRPr lang="en-US" sz="1600" dirty="0">
              <a:solidFill>
                <a:schemeClr val="tx2"/>
              </a:solidFill>
            </a:endParaRPr>
          </a:p>
        </p:txBody>
      </p:sp>
      <p:sp>
        <p:nvSpPr>
          <p:cNvPr id="11" name="Title 1"/>
          <p:cNvSpPr txBox="1">
            <a:spLocks/>
          </p:cNvSpPr>
          <p:nvPr/>
        </p:nvSpPr>
        <p:spPr bwMode="auto">
          <a:xfrm>
            <a:off x="136135" y="114294"/>
            <a:ext cx="8511654" cy="1252537"/>
          </a:xfrm>
          <a:prstGeom prst="rect">
            <a:avLst/>
          </a:prstGeom>
          <a:noFill/>
          <a:ln w="9525">
            <a:noFill/>
            <a:miter lim="800000"/>
            <a:headEnd/>
            <a:tailEnd/>
          </a:ln>
        </p:spPr>
        <p:txBody>
          <a:bodyPr anchor="ctr"/>
          <a:lstStyle/>
          <a:p>
            <a:pPr algn="ctr"/>
            <a:r>
              <a:rPr lang="en-US" sz="4400" b="1" dirty="0">
                <a:solidFill>
                  <a:srgbClr val="FFFF00"/>
                </a:solidFill>
                <a:effectLst>
                  <a:outerShdw blurRad="38100" dist="38100" dir="2700000" algn="tl">
                    <a:srgbClr val="000000">
                      <a:alpha val="43137"/>
                    </a:srgbClr>
                  </a:outerShdw>
                </a:effectLst>
                <a:latin typeface="+mj-lt"/>
                <a:cs typeface="Georgia"/>
              </a:rPr>
              <a:t>Polio Fund</a:t>
            </a:r>
          </a:p>
        </p:txBody>
      </p:sp>
      <p:sp>
        <p:nvSpPr>
          <p:cNvPr id="6" name="Pladsholder til sidefod 5"/>
          <p:cNvSpPr txBox="1">
            <a:spLocks noGrp="1"/>
          </p:cNvSpPr>
          <p:nvPr/>
        </p:nvSpPr>
        <p:spPr>
          <a:xfrm>
            <a:off x="193675" y="6249988"/>
            <a:ext cx="3786188" cy="365125"/>
          </a:xfrm>
          <a:prstGeom prst="rect">
            <a:avLst/>
          </a:prstGeom>
          <a:noFill/>
        </p:spPr>
        <p:txBody>
          <a:bodyPr anchor="ctr"/>
          <a:lstStyle/>
          <a:p>
            <a:pPr fontAlgn="auto">
              <a:spcBef>
                <a:spcPts val="0"/>
              </a:spcBef>
              <a:spcAft>
                <a:spcPts val="0"/>
              </a:spcAft>
              <a:defRPr/>
            </a:pPr>
            <a:endParaRPr lang="en-US" sz="1000" dirty="0">
              <a:solidFill>
                <a:schemeClr val="tx2"/>
              </a:solidFill>
              <a:latin typeface="+mn-lt"/>
              <a:ea typeface="+mn-ea"/>
              <a:cs typeface="+mn-cs"/>
            </a:endParaRPr>
          </a:p>
        </p:txBody>
      </p:sp>
      <p:sp>
        <p:nvSpPr>
          <p:cNvPr id="2" name="textruta 1"/>
          <p:cNvSpPr txBox="1"/>
          <p:nvPr/>
        </p:nvSpPr>
        <p:spPr>
          <a:xfrm>
            <a:off x="251520" y="1628800"/>
            <a:ext cx="8640960" cy="5320816"/>
          </a:xfrm>
          <a:prstGeom prst="rect">
            <a:avLst/>
          </a:prstGeom>
          <a:noFill/>
        </p:spPr>
        <p:txBody>
          <a:bodyPr wrap="square" rtlCol="0">
            <a:spAutoFit/>
          </a:bodyPr>
          <a:lstStyle/>
          <a:p>
            <a:pPr eaLnBrk="1" hangingPunct="1">
              <a:lnSpc>
                <a:spcPct val="80000"/>
              </a:lnSpc>
              <a:defRPr/>
            </a:pPr>
            <a:endParaRPr lang="sv-SE" altLang="sv-SE" sz="3200" dirty="0">
              <a:solidFill>
                <a:srgbClr val="073E87"/>
              </a:solidFill>
              <a:latin typeface="+mn-lt"/>
              <a:cs typeface="Georgia"/>
            </a:endParaRPr>
          </a:p>
          <a:p>
            <a:pPr marL="342900" indent="-342900" eaLnBrk="1" hangingPunct="1">
              <a:lnSpc>
                <a:spcPct val="80000"/>
              </a:lnSpc>
              <a:buFont typeface="Arial" panose="020B0604020202020204" pitchFamily="34" charset="0"/>
              <a:buChar char="•"/>
              <a:defRPr/>
            </a:pPr>
            <a:r>
              <a:rPr lang="sv-SE" altLang="sv-SE" sz="2800" dirty="0">
                <a:solidFill>
                  <a:schemeClr val="tx2"/>
                </a:solidFill>
                <a:latin typeface="+mn-lt"/>
                <a:cs typeface="Georgia"/>
              </a:rPr>
              <a:t>Bidrag till End Polio Now/Polio Plus går till Poliofonden</a:t>
            </a:r>
          </a:p>
          <a:p>
            <a:pPr marL="342900" indent="-342900" eaLnBrk="1" hangingPunct="1">
              <a:lnSpc>
                <a:spcPct val="80000"/>
              </a:lnSpc>
              <a:buFont typeface="Arial" panose="020B0604020202020204" pitchFamily="34" charset="0"/>
              <a:buChar char="•"/>
              <a:defRPr/>
            </a:pPr>
            <a:endParaRPr lang="sv-SE" altLang="sv-SE" sz="2800" dirty="0">
              <a:solidFill>
                <a:schemeClr val="tx2"/>
              </a:solidFill>
              <a:latin typeface="+mn-lt"/>
              <a:cs typeface="Georgia"/>
            </a:endParaRPr>
          </a:p>
          <a:p>
            <a:pPr marL="342900" indent="-342900" eaLnBrk="1" hangingPunct="1">
              <a:lnSpc>
                <a:spcPct val="80000"/>
              </a:lnSpc>
              <a:buFont typeface="Arial" panose="020B0604020202020204" pitchFamily="34" charset="0"/>
              <a:buChar char="•"/>
              <a:defRPr/>
            </a:pPr>
            <a:r>
              <a:rPr lang="sv-SE" altLang="sv-SE" sz="2800" dirty="0">
                <a:solidFill>
                  <a:schemeClr val="tx2"/>
                </a:solidFill>
                <a:latin typeface="+mn-lt"/>
                <a:cs typeface="Georgia"/>
              </a:rPr>
              <a:t>Rotary har förbundit sig att bidra med 50” USD. Då växlar Melinda &amp; Bill Gates fond med 100” USD. Det blir då 150” USD till Polioutrotningen i världen.</a:t>
            </a:r>
          </a:p>
          <a:p>
            <a:pPr marL="342900" indent="-342900" eaLnBrk="1" hangingPunct="1">
              <a:lnSpc>
                <a:spcPct val="80000"/>
              </a:lnSpc>
              <a:buFont typeface="Arial" panose="020B0604020202020204" pitchFamily="34" charset="0"/>
              <a:buChar char="•"/>
              <a:defRPr/>
            </a:pPr>
            <a:endParaRPr lang="sv-SE" altLang="sv-SE" sz="2800" dirty="0">
              <a:solidFill>
                <a:schemeClr val="tx2"/>
              </a:solidFill>
              <a:latin typeface="+mn-lt"/>
              <a:cs typeface="Georgia"/>
            </a:endParaRPr>
          </a:p>
          <a:p>
            <a:pPr marL="342900" indent="-342900" eaLnBrk="1" hangingPunct="1">
              <a:lnSpc>
                <a:spcPct val="80000"/>
              </a:lnSpc>
              <a:buFont typeface="Arial" panose="020B0604020202020204" pitchFamily="34" charset="0"/>
              <a:buChar char="•"/>
              <a:defRPr/>
            </a:pPr>
            <a:r>
              <a:rPr lang="sv-SE" altLang="sv-SE" sz="2800">
                <a:solidFill>
                  <a:schemeClr val="tx2"/>
                </a:solidFill>
                <a:latin typeface="+mn-lt"/>
                <a:cs typeface="Georgia"/>
              </a:rPr>
              <a:t>En vaccindos </a:t>
            </a:r>
            <a:r>
              <a:rPr lang="sv-SE" altLang="sv-SE" sz="2800" dirty="0">
                <a:solidFill>
                  <a:schemeClr val="tx2"/>
                </a:solidFill>
                <a:latin typeface="+mn-lt"/>
                <a:cs typeface="Georgia"/>
              </a:rPr>
              <a:t>kostar </a:t>
            </a:r>
            <a:r>
              <a:rPr lang="sv-SE" altLang="sv-SE" sz="2800">
                <a:solidFill>
                  <a:schemeClr val="tx2"/>
                </a:solidFill>
                <a:latin typeface="+mn-lt"/>
                <a:cs typeface="Georgia"/>
              </a:rPr>
              <a:t>3 USD</a:t>
            </a:r>
            <a:endParaRPr lang="sv-SE" altLang="sv-SE" sz="2800" dirty="0">
              <a:solidFill>
                <a:schemeClr val="tx2"/>
              </a:solidFill>
              <a:latin typeface="+mn-lt"/>
              <a:cs typeface="Georgia"/>
            </a:endParaRPr>
          </a:p>
          <a:p>
            <a:pPr marL="342900" indent="-342900" eaLnBrk="1" hangingPunct="1">
              <a:lnSpc>
                <a:spcPct val="80000"/>
              </a:lnSpc>
              <a:buFont typeface="Arial" panose="020B0604020202020204" pitchFamily="34" charset="0"/>
              <a:buChar char="•"/>
              <a:defRPr/>
            </a:pPr>
            <a:endParaRPr lang="sv-SE" altLang="sv-SE" sz="2800" dirty="0">
              <a:solidFill>
                <a:schemeClr val="tx2"/>
              </a:solidFill>
              <a:latin typeface="+mn-lt"/>
              <a:cs typeface="Georgia"/>
            </a:endParaRPr>
          </a:p>
          <a:p>
            <a:pPr marL="342900" indent="-342900" eaLnBrk="1" hangingPunct="1">
              <a:lnSpc>
                <a:spcPct val="80000"/>
              </a:lnSpc>
              <a:buFont typeface="Arial" panose="020B0604020202020204" pitchFamily="34" charset="0"/>
              <a:buChar char="•"/>
              <a:defRPr/>
            </a:pPr>
            <a:r>
              <a:rPr lang="sv-SE" altLang="sv-SE" sz="2800" dirty="0">
                <a:solidFill>
                  <a:schemeClr val="tx2"/>
                </a:solidFill>
                <a:latin typeface="+mn-lt"/>
                <a:cs typeface="Georgia"/>
              </a:rPr>
              <a:t>För varje USD 1 000 får klubben möjlighet att dela ut en Paul Harris Fellow-utmärkelse (PHF).</a:t>
            </a:r>
          </a:p>
          <a:p>
            <a:pPr marL="342900" indent="-342900" eaLnBrk="1" hangingPunct="1">
              <a:lnSpc>
                <a:spcPct val="80000"/>
              </a:lnSpc>
              <a:buFont typeface="Arial" panose="020B0604020202020204" pitchFamily="34" charset="0"/>
              <a:buChar char="•"/>
              <a:defRPr/>
            </a:pPr>
            <a:endParaRPr lang="sv-SE" altLang="sv-SE" sz="2800" dirty="0">
              <a:solidFill>
                <a:schemeClr val="tx2"/>
              </a:solidFill>
              <a:latin typeface="+mn-lt"/>
              <a:cs typeface="Georgia"/>
            </a:endParaRPr>
          </a:p>
          <a:p>
            <a:pPr eaLnBrk="1" hangingPunct="1">
              <a:lnSpc>
                <a:spcPct val="80000"/>
              </a:lnSpc>
              <a:defRPr/>
            </a:pPr>
            <a:endParaRPr lang="sv-SE" altLang="sv-SE" sz="2800" dirty="0">
              <a:solidFill>
                <a:schemeClr val="tx2"/>
              </a:solidFill>
              <a:latin typeface="+mn-lt"/>
              <a:cs typeface="Georgia"/>
            </a:endParaRPr>
          </a:p>
          <a:p>
            <a:pPr eaLnBrk="1" hangingPunct="1">
              <a:lnSpc>
                <a:spcPct val="80000"/>
              </a:lnSpc>
              <a:defRPr/>
            </a:pPr>
            <a:r>
              <a:rPr lang="sv-SE" altLang="sv-SE" sz="2800" dirty="0">
                <a:solidFill>
                  <a:schemeClr val="tx2"/>
                </a:solidFill>
                <a:latin typeface="+mn-lt"/>
                <a:cs typeface="Georgia"/>
              </a:rPr>
              <a:t> </a:t>
            </a:r>
          </a:p>
          <a:p>
            <a:pPr eaLnBrk="1" hangingPunct="1">
              <a:lnSpc>
                <a:spcPct val="80000"/>
              </a:lnSpc>
              <a:defRPr/>
            </a:pPr>
            <a:endParaRPr lang="sv-SE" altLang="sv-SE" sz="2800" dirty="0">
              <a:solidFill>
                <a:schemeClr val="tx2"/>
              </a:solidFill>
              <a:latin typeface="+mn-lt"/>
              <a:cs typeface="Georgia"/>
            </a:endParaRPr>
          </a:p>
        </p:txBody>
      </p:sp>
    </p:spTree>
    <p:extLst>
      <p:ext uri="{BB962C8B-B14F-4D97-AF65-F5344CB8AC3E}">
        <p14:creationId xmlns:p14="http://schemas.microsoft.com/office/powerpoint/2010/main" val="15935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8"/>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endParaRPr lang="en-US" sz="1600" dirty="0">
              <a:solidFill>
                <a:schemeClr val="tx2"/>
              </a:solidFill>
            </a:endParaRPr>
          </a:p>
        </p:txBody>
      </p:sp>
      <p:sp>
        <p:nvSpPr>
          <p:cNvPr id="11" name="Title 1"/>
          <p:cNvSpPr txBox="1">
            <a:spLocks/>
          </p:cNvSpPr>
          <p:nvPr/>
        </p:nvSpPr>
        <p:spPr bwMode="auto">
          <a:xfrm>
            <a:off x="277832" y="72316"/>
            <a:ext cx="8511654" cy="1252537"/>
          </a:xfrm>
          <a:prstGeom prst="rect">
            <a:avLst/>
          </a:prstGeom>
          <a:noFill/>
          <a:ln w="9525">
            <a:noFill/>
            <a:miter lim="800000"/>
            <a:headEnd/>
            <a:tailEnd/>
          </a:ln>
        </p:spPr>
        <p:txBody>
          <a:bodyPr anchor="ctr"/>
          <a:lstStyle/>
          <a:p>
            <a:pPr algn="ctr"/>
            <a:r>
              <a:rPr lang="sv-SE" sz="4400" b="1" dirty="0">
                <a:solidFill>
                  <a:srgbClr val="FFFF00"/>
                </a:solidFill>
                <a:effectLst>
                  <a:outerShdw blurRad="38100" dist="38100" dir="2700000" algn="tl">
                    <a:srgbClr val="000000">
                      <a:alpha val="43137"/>
                    </a:srgbClr>
                  </a:outerShdw>
                </a:effectLst>
                <a:latin typeface="+mj-lt"/>
                <a:cs typeface="Georgia"/>
              </a:rPr>
              <a:t>Rotary tar initiativet</a:t>
            </a:r>
            <a:endParaRPr lang="en-US" sz="4400" b="1" dirty="0">
              <a:solidFill>
                <a:srgbClr val="FFFF00"/>
              </a:solidFill>
              <a:effectLst>
                <a:outerShdw blurRad="38100" dist="38100" dir="2700000" algn="tl">
                  <a:srgbClr val="000000">
                    <a:alpha val="43137"/>
                  </a:srgbClr>
                </a:outerShdw>
              </a:effectLst>
              <a:latin typeface="+mj-lt"/>
              <a:cs typeface="Georgia"/>
            </a:endParaRPr>
          </a:p>
        </p:txBody>
      </p:sp>
      <p:sp>
        <p:nvSpPr>
          <p:cNvPr id="6" name="Pladsholder til sidefod 5"/>
          <p:cNvSpPr txBox="1">
            <a:spLocks noGrp="1"/>
          </p:cNvSpPr>
          <p:nvPr/>
        </p:nvSpPr>
        <p:spPr>
          <a:xfrm>
            <a:off x="204787" y="6249987"/>
            <a:ext cx="3786188" cy="365125"/>
          </a:xfrm>
          <a:prstGeom prst="rect">
            <a:avLst/>
          </a:prstGeom>
          <a:noFill/>
        </p:spPr>
        <p:txBody>
          <a:bodyPr anchor="ctr"/>
          <a:lstStyle/>
          <a:p>
            <a:pPr fontAlgn="auto">
              <a:spcBef>
                <a:spcPts val="0"/>
              </a:spcBef>
              <a:spcAft>
                <a:spcPts val="0"/>
              </a:spcAft>
              <a:defRPr/>
            </a:pPr>
            <a:endParaRPr lang="en-US" sz="1000" dirty="0">
              <a:solidFill>
                <a:schemeClr val="tx2"/>
              </a:solidFill>
              <a:latin typeface="+mn-lt"/>
              <a:ea typeface="+mn-ea"/>
              <a:cs typeface="+mn-cs"/>
            </a:endParaRPr>
          </a:p>
        </p:txBody>
      </p:sp>
      <p:sp>
        <p:nvSpPr>
          <p:cNvPr id="2" name="textruta 1"/>
          <p:cNvSpPr txBox="1"/>
          <p:nvPr/>
        </p:nvSpPr>
        <p:spPr>
          <a:xfrm>
            <a:off x="482744" y="1988840"/>
            <a:ext cx="8669141" cy="4385816"/>
          </a:xfrm>
          <a:prstGeom prst="rect">
            <a:avLst/>
          </a:prstGeom>
          <a:noFill/>
        </p:spPr>
        <p:txBody>
          <a:bodyPr wrap="square" rtlCol="0">
            <a:spAutoFit/>
          </a:bodyPr>
          <a:lstStyle/>
          <a:p>
            <a:pPr marL="0" indent="0" eaLnBrk="1" hangingPunct="1">
              <a:lnSpc>
                <a:spcPct val="90000"/>
              </a:lnSpc>
              <a:buFontTx/>
              <a:buNone/>
              <a:defRPr/>
            </a:pPr>
            <a:r>
              <a:rPr lang="sv-SE" altLang="sv-SE" b="1" dirty="0">
                <a:solidFill>
                  <a:schemeClr val="tx2"/>
                </a:solidFill>
                <a:latin typeface="+mn-lt"/>
                <a:cs typeface="Georgia"/>
              </a:rPr>
              <a:t>Vad har uppnåtts:</a:t>
            </a:r>
          </a:p>
          <a:p>
            <a:pPr marL="0" indent="0" eaLnBrk="1" hangingPunct="1">
              <a:lnSpc>
                <a:spcPct val="90000"/>
              </a:lnSpc>
              <a:buFontTx/>
              <a:buNone/>
              <a:defRPr/>
            </a:pPr>
            <a:endParaRPr lang="sv-SE" altLang="sv-SE" b="1" dirty="0">
              <a:solidFill>
                <a:schemeClr val="tx2"/>
              </a:solidFill>
              <a:latin typeface="+mn-lt"/>
              <a:cs typeface="Georgia"/>
            </a:endParaRPr>
          </a:p>
          <a:p>
            <a:pPr marL="0" indent="0" eaLnBrk="1" hangingPunct="1">
              <a:lnSpc>
                <a:spcPct val="90000"/>
              </a:lnSpc>
              <a:buFontTx/>
              <a:buNone/>
              <a:defRPr/>
            </a:pPr>
            <a:r>
              <a:rPr lang="sv-SE" altLang="sv-SE" dirty="0">
                <a:solidFill>
                  <a:schemeClr val="tx2"/>
                </a:solidFill>
                <a:latin typeface="+mn-lt"/>
                <a:cs typeface="Georgia"/>
              </a:rPr>
              <a:t>Från 350 000 poliofall per år till</a:t>
            </a:r>
          </a:p>
          <a:p>
            <a:pPr marL="0" indent="0" eaLnBrk="1" hangingPunct="1">
              <a:lnSpc>
                <a:spcPct val="90000"/>
              </a:lnSpc>
              <a:buFontTx/>
              <a:buNone/>
              <a:defRPr/>
            </a:pPr>
            <a:endParaRPr lang="sv-SE" altLang="sv-SE" dirty="0">
              <a:solidFill>
                <a:schemeClr val="tx2"/>
              </a:solidFill>
              <a:latin typeface="+mn-lt"/>
              <a:cs typeface="Georgia"/>
            </a:endParaRPr>
          </a:p>
          <a:p>
            <a:pPr marL="0" indent="0" eaLnBrk="1" hangingPunct="1">
              <a:lnSpc>
                <a:spcPct val="90000"/>
              </a:lnSpc>
              <a:buFontTx/>
              <a:buNone/>
              <a:defRPr/>
            </a:pPr>
            <a:r>
              <a:rPr lang="sv-SE" altLang="sv-SE" dirty="0">
                <a:solidFill>
                  <a:schemeClr val="tx2"/>
                </a:solidFill>
                <a:latin typeface="+mn-lt"/>
                <a:cs typeface="Georgia"/>
              </a:rPr>
              <a:t>Afghanistan: Fem poliofall 2022</a:t>
            </a:r>
          </a:p>
          <a:p>
            <a:pPr marL="0" indent="0" eaLnBrk="1" hangingPunct="1">
              <a:lnSpc>
                <a:spcPct val="90000"/>
              </a:lnSpc>
              <a:buFontTx/>
              <a:buNone/>
              <a:defRPr/>
            </a:pPr>
            <a:r>
              <a:rPr lang="sv-SE" altLang="sv-SE" dirty="0">
                <a:solidFill>
                  <a:schemeClr val="tx2"/>
                </a:solidFill>
                <a:latin typeface="+mn-lt"/>
                <a:cs typeface="Georgia"/>
              </a:rPr>
              <a:t>(Två fall år 2021)</a:t>
            </a:r>
          </a:p>
          <a:p>
            <a:pPr marL="0" indent="0" eaLnBrk="1" hangingPunct="1">
              <a:lnSpc>
                <a:spcPct val="90000"/>
              </a:lnSpc>
              <a:buFontTx/>
              <a:buNone/>
              <a:defRPr/>
            </a:pPr>
            <a:r>
              <a:rPr lang="sv-SE" altLang="sv-SE" dirty="0">
                <a:solidFill>
                  <a:schemeClr val="tx2"/>
                </a:solidFill>
                <a:latin typeface="+mn-lt"/>
                <a:cs typeface="Georgia"/>
              </a:rPr>
              <a:t>Pakistan: Tjugo poliofall 2022</a:t>
            </a:r>
          </a:p>
          <a:p>
            <a:pPr marL="0" indent="0" eaLnBrk="1" hangingPunct="1">
              <a:lnSpc>
                <a:spcPct val="90000"/>
              </a:lnSpc>
              <a:buFontTx/>
              <a:buNone/>
              <a:defRPr/>
            </a:pPr>
            <a:r>
              <a:rPr lang="sv-SE" altLang="sv-SE" dirty="0">
                <a:solidFill>
                  <a:schemeClr val="tx2"/>
                </a:solidFill>
                <a:latin typeface="+mn-lt"/>
                <a:cs typeface="Georgia"/>
              </a:rPr>
              <a:t>(Ett fall år 2021)</a:t>
            </a:r>
          </a:p>
          <a:p>
            <a:pPr marL="0" indent="0" eaLnBrk="1" hangingPunct="1">
              <a:lnSpc>
                <a:spcPct val="90000"/>
              </a:lnSpc>
              <a:buFontTx/>
              <a:buNone/>
              <a:defRPr/>
            </a:pPr>
            <a:r>
              <a:rPr lang="sv-SE" altLang="sv-SE" dirty="0">
                <a:solidFill>
                  <a:schemeClr val="tx2"/>
                </a:solidFill>
                <a:latin typeface="+mn-lt"/>
                <a:cs typeface="Georgia"/>
              </a:rPr>
              <a:t>Mocambique: Sju fall år 2022</a:t>
            </a:r>
          </a:p>
          <a:p>
            <a:pPr marL="0" indent="0" eaLnBrk="1" hangingPunct="1">
              <a:lnSpc>
                <a:spcPct val="90000"/>
              </a:lnSpc>
              <a:buFontTx/>
              <a:buNone/>
              <a:defRPr/>
            </a:pPr>
            <a:r>
              <a:rPr lang="sv-SE" altLang="sv-SE" dirty="0">
                <a:solidFill>
                  <a:schemeClr val="tx2"/>
                </a:solidFill>
                <a:latin typeface="+mn-lt"/>
                <a:cs typeface="Georgia"/>
              </a:rPr>
              <a:t>Malawi: Ett fall 2022</a:t>
            </a:r>
          </a:p>
          <a:p>
            <a:pPr marL="0" indent="0" eaLnBrk="1" hangingPunct="1">
              <a:lnSpc>
                <a:spcPct val="90000"/>
              </a:lnSpc>
              <a:buFontTx/>
              <a:buNone/>
              <a:defRPr/>
            </a:pPr>
            <a:endParaRPr lang="sv-SE" altLang="sv-SE" dirty="0">
              <a:solidFill>
                <a:schemeClr val="tx2"/>
              </a:solidFill>
              <a:latin typeface="+mn-lt"/>
              <a:cs typeface="Georgia"/>
            </a:endParaRPr>
          </a:p>
          <a:p>
            <a:pPr marL="0" indent="0" eaLnBrk="1" hangingPunct="1">
              <a:lnSpc>
                <a:spcPct val="90000"/>
              </a:lnSpc>
              <a:buFontTx/>
              <a:buNone/>
              <a:defRPr/>
            </a:pPr>
            <a:r>
              <a:rPr lang="sv-SE" altLang="sv-SE" dirty="0">
                <a:solidFill>
                  <a:schemeClr val="tx2"/>
                </a:solidFill>
                <a:latin typeface="+mn-lt"/>
                <a:cs typeface="Georgia"/>
              </a:rPr>
              <a:t>Många miljoner barn blir poliovaccinerade varje år!</a:t>
            </a:r>
          </a:p>
          <a:p>
            <a:pPr marL="0" indent="0" eaLnBrk="1" hangingPunct="1">
              <a:lnSpc>
                <a:spcPct val="90000"/>
              </a:lnSpc>
              <a:buFontTx/>
              <a:buNone/>
              <a:defRPr/>
            </a:pPr>
            <a:endParaRPr lang="en-GB" altLang="sv-SE" sz="2200" dirty="0">
              <a:solidFill>
                <a:schemeClr val="accent2">
                  <a:lumMod val="50000"/>
                </a:schemeClr>
              </a:solidFill>
              <a:latin typeface="+mn-lt"/>
              <a:cs typeface="Georgia"/>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705" y="236942"/>
            <a:ext cx="1159712" cy="1477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Bildobjekt 2"/>
          <p:cNvPicPr>
            <a:picLocks noChangeAspect="1"/>
          </p:cNvPicPr>
          <p:nvPr/>
        </p:nvPicPr>
        <p:blipFill>
          <a:blip r:embed="rId4"/>
          <a:stretch>
            <a:fillRect/>
          </a:stretch>
        </p:blipFill>
        <p:spPr>
          <a:xfrm>
            <a:off x="6590747" y="1124744"/>
            <a:ext cx="2248866" cy="3600400"/>
          </a:xfrm>
          <a:prstGeom prst="rect">
            <a:avLst/>
          </a:prstGeom>
        </p:spPr>
      </p:pic>
    </p:spTree>
    <p:extLst>
      <p:ext uri="{BB962C8B-B14F-4D97-AF65-F5344CB8AC3E}">
        <p14:creationId xmlns:p14="http://schemas.microsoft.com/office/powerpoint/2010/main" val="3871481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8"/>
          <p:cNvSpPr txBox="1">
            <a:spLocks noGrp="1"/>
          </p:cNvSpPr>
          <p:nvPr/>
        </p:nvSpPr>
        <p:spPr bwMode="auto">
          <a:xfrm>
            <a:off x="2120126" y="5406677"/>
            <a:ext cx="6052273" cy="697958"/>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246C"/>
              </a:solidFill>
              <a:effectLst/>
              <a:uLnTx/>
              <a:uFillTx/>
              <a:latin typeface="Arial" panose="020B0604020202020204" pitchFamily="34" charset="0"/>
              <a:ea typeface="ＭＳ Ｐゴシック" panose="020B0600070205080204" pitchFamily="34" charset="-128"/>
              <a:cs typeface="+mn-cs"/>
            </a:endParaRPr>
          </a:p>
        </p:txBody>
      </p:sp>
      <p:sp>
        <p:nvSpPr>
          <p:cNvPr id="11" name="Title 1"/>
          <p:cNvSpPr txBox="1">
            <a:spLocks/>
          </p:cNvSpPr>
          <p:nvPr/>
        </p:nvSpPr>
        <p:spPr bwMode="auto">
          <a:xfrm>
            <a:off x="136135" y="114294"/>
            <a:ext cx="8511654" cy="1252537"/>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a:ea typeface="ＭＳ Ｐゴシック" panose="020B0600070205080204" pitchFamily="34" charset="-128"/>
                <a:cs typeface="Georgia"/>
              </a:rPr>
              <a:t>Poliouppdatering</a:t>
            </a: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ＭＳ Ｐゴシック" panose="020B0600070205080204" pitchFamily="34" charset="-128"/>
              <a:cs typeface="Georgia"/>
            </a:endParaRPr>
          </a:p>
        </p:txBody>
      </p:sp>
      <p:sp>
        <p:nvSpPr>
          <p:cNvPr id="6" name="Pladsholder til sidefod 5"/>
          <p:cNvSpPr txBox="1">
            <a:spLocks noGrp="1"/>
          </p:cNvSpPr>
          <p:nvPr/>
        </p:nvSpPr>
        <p:spPr>
          <a:xfrm>
            <a:off x="193675" y="6249988"/>
            <a:ext cx="3786188" cy="365125"/>
          </a:xfrm>
          <a:prstGeom prst="rect">
            <a:avLst/>
          </a:prstGeom>
          <a:noFill/>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mn-cs"/>
            </a:endParaRPr>
          </a:p>
        </p:txBody>
      </p:sp>
      <p:pic>
        <p:nvPicPr>
          <p:cNvPr id="4" name="Bildobjekt 3" descr="En bild som visar text, skärmbild, skärm&#10;&#10;Automatiskt genererad beskrivning">
            <a:extLst>
              <a:ext uri="{FF2B5EF4-FFF2-40B4-BE49-F238E27FC236}">
                <a16:creationId xmlns:a16="http://schemas.microsoft.com/office/drawing/2014/main" id="{CCB02604-6E64-D8E5-7378-9CF21C5F7681}"/>
              </a:ext>
            </a:extLst>
          </p:cNvPr>
          <p:cNvPicPr>
            <a:picLocks noChangeAspect="1"/>
          </p:cNvPicPr>
          <p:nvPr/>
        </p:nvPicPr>
        <p:blipFill>
          <a:blip r:embed="rId3"/>
          <a:stretch>
            <a:fillRect/>
          </a:stretch>
        </p:blipFill>
        <p:spPr>
          <a:xfrm>
            <a:off x="1511660" y="1240124"/>
            <a:ext cx="6120680" cy="3825425"/>
          </a:xfrm>
          <a:prstGeom prst="rect">
            <a:avLst/>
          </a:prstGeom>
        </p:spPr>
      </p:pic>
      <p:sp>
        <p:nvSpPr>
          <p:cNvPr id="5" name="textruta 4">
            <a:extLst>
              <a:ext uri="{FF2B5EF4-FFF2-40B4-BE49-F238E27FC236}">
                <a16:creationId xmlns:a16="http://schemas.microsoft.com/office/drawing/2014/main" id="{C5802174-B2A7-BEE6-E993-19D8AA0BCEB2}"/>
              </a:ext>
            </a:extLst>
          </p:cNvPr>
          <p:cNvSpPr txBox="1"/>
          <p:nvPr/>
        </p:nvSpPr>
        <p:spPr>
          <a:xfrm>
            <a:off x="1473772" y="5210902"/>
            <a:ext cx="7200800" cy="830997"/>
          </a:xfrm>
          <a:prstGeom prst="rect">
            <a:avLst/>
          </a:prstGeom>
          <a:noFill/>
        </p:spPr>
        <p:txBody>
          <a:bodyPr wrap="square" rtlCol="0">
            <a:spAutoFit/>
          </a:bodyPr>
          <a:lstStyle/>
          <a:p>
            <a:r>
              <a:rPr lang="sv-SE" dirty="0">
                <a:solidFill>
                  <a:schemeClr val="tx2">
                    <a:lumMod val="75000"/>
                  </a:schemeClr>
                </a:solidFill>
                <a:latin typeface="+mn-lt"/>
              </a:rPr>
              <a:t>Inget WPV fall på tre månader</a:t>
            </a:r>
          </a:p>
          <a:p>
            <a:r>
              <a:rPr lang="sv-SE" dirty="0" err="1">
                <a:solidFill>
                  <a:schemeClr val="tx2">
                    <a:lumMod val="75000"/>
                  </a:schemeClr>
                </a:solidFill>
                <a:latin typeface="+mn-lt"/>
              </a:rPr>
              <a:t>cVDPV</a:t>
            </a:r>
            <a:r>
              <a:rPr lang="sv-SE" dirty="0">
                <a:solidFill>
                  <a:schemeClr val="tx2">
                    <a:lumMod val="75000"/>
                  </a:schemeClr>
                </a:solidFill>
                <a:latin typeface="+mn-lt"/>
              </a:rPr>
              <a:t> = Cirkulerande vaccin-härlett poliovirus</a:t>
            </a:r>
          </a:p>
        </p:txBody>
      </p:sp>
    </p:spTree>
    <p:extLst>
      <p:ext uri="{BB962C8B-B14F-4D97-AF65-F5344CB8AC3E}">
        <p14:creationId xmlns:p14="http://schemas.microsoft.com/office/powerpoint/2010/main" val="158322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8"/>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246C"/>
              </a:solidFill>
              <a:effectLst/>
              <a:uLnTx/>
              <a:uFillTx/>
              <a:latin typeface="Arial" panose="020B0604020202020204" pitchFamily="34" charset="0"/>
              <a:ea typeface="ＭＳ Ｐゴシック" panose="020B0600070205080204" pitchFamily="34" charset="-128"/>
              <a:cs typeface="+mn-cs"/>
            </a:endParaRPr>
          </a:p>
        </p:txBody>
      </p:sp>
      <p:sp>
        <p:nvSpPr>
          <p:cNvPr id="11" name="Title 1"/>
          <p:cNvSpPr txBox="1">
            <a:spLocks/>
          </p:cNvSpPr>
          <p:nvPr/>
        </p:nvSpPr>
        <p:spPr bwMode="auto">
          <a:xfrm>
            <a:off x="136135" y="114294"/>
            <a:ext cx="8511654" cy="1252537"/>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ＭＳ Ｐゴシック" panose="020B0600070205080204" pitchFamily="34" charset="-128"/>
                <a:cs typeface="Georgia"/>
              </a:rPr>
              <a:t>Disaster </a:t>
            </a:r>
            <a:r>
              <a:rPr kumimoji="0" lang="en-US" sz="44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a:ea typeface="ＭＳ Ｐゴシック" panose="020B0600070205080204" pitchFamily="34" charset="-128"/>
                <a:cs typeface="Georgia"/>
              </a:rPr>
              <a:t>Respons</a:t>
            </a:r>
            <a:r>
              <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ＭＳ Ｐゴシック" panose="020B0600070205080204" pitchFamily="34" charset="-128"/>
                <a:cs typeface="Georgia"/>
              </a:rPr>
              <a:t> Fund </a:t>
            </a:r>
          </a:p>
        </p:txBody>
      </p:sp>
      <p:sp>
        <p:nvSpPr>
          <p:cNvPr id="6" name="Pladsholder til sidefod 5"/>
          <p:cNvSpPr txBox="1">
            <a:spLocks noGrp="1"/>
          </p:cNvSpPr>
          <p:nvPr/>
        </p:nvSpPr>
        <p:spPr>
          <a:xfrm>
            <a:off x="193675" y="6249988"/>
            <a:ext cx="3786188" cy="365125"/>
          </a:xfrm>
          <a:prstGeom prst="rect">
            <a:avLst/>
          </a:prstGeom>
          <a:noFill/>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mn-cs"/>
            </a:endParaRPr>
          </a:p>
        </p:txBody>
      </p:sp>
      <p:sp>
        <p:nvSpPr>
          <p:cNvPr id="2" name="textruta 1"/>
          <p:cNvSpPr txBox="1"/>
          <p:nvPr/>
        </p:nvSpPr>
        <p:spPr>
          <a:xfrm>
            <a:off x="251520" y="980728"/>
            <a:ext cx="8511654" cy="4286686"/>
          </a:xfrm>
          <a:prstGeom prst="rect">
            <a:avLst/>
          </a:prstGeom>
          <a:noFill/>
        </p:spPr>
        <p:txBody>
          <a:bodyPr wrap="square" rtlCol="0">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endParaRPr kumimoji="0" lang="sv-SE" altLang="sv-SE" sz="3200" b="0" i="0" u="none" strike="noStrike" kern="1200" cap="none" spc="0" normalizeH="0" baseline="0" noProof="0" dirty="0">
              <a:ln>
                <a:noFill/>
              </a:ln>
              <a:solidFill>
                <a:srgbClr val="073E87"/>
              </a:solidFill>
              <a:effectLst/>
              <a:uLnTx/>
              <a:uFillTx/>
              <a:latin typeface="Calibri"/>
              <a:ea typeface="ＭＳ Ｐゴシック" panose="020B0600070205080204" pitchFamily="34" charset="-128"/>
              <a:cs typeface="Georgia"/>
            </a:endParaRPr>
          </a:p>
          <a:p>
            <a:pPr marL="342900" marR="0" lvl="0" indent="-34290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sv-SE" altLang="sv-SE" sz="28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Rotary Foundation stöder katastrofhjälps- och återhämtningsinsatser genom bidrag från Rotary Disaster Response Fund</a:t>
            </a:r>
          </a:p>
          <a:p>
            <a:pPr marL="342900" marR="0" lvl="0" indent="-34290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endParaRPr kumimoji="0" lang="sv-SE" altLang="sv-SE" sz="28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endParaRPr>
          </a:p>
          <a:p>
            <a:pPr marL="342900" marR="0" lvl="0" indent="-34290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sv-SE" altLang="sv-SE" sz="28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Distrikt som är kvalificerade för Rotary-bidrag, District Grant och Global Grant, kan ansöka om bidrag för hjälp i ett </a:t>
            </a:r>
            <a:r>
              <a:rPr kumimoji="0" lang="sv-SE" altLang="sv-SE" sz="2800" b="1"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eget</a:t>
            </a:r>
            <a:r>
              <a:rPr kumimoji="0" lang="sv-SE" altLang="sv-SE" sz="28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 drabbat område eller land om ett maximalt anslag på 25 000 USD, baserat på tillgången på medel</a:t>
            </a:r>
          </a:p>
          <a:p>
            <a:pPr marL="342900" marR="0" lvl="0" indent="-34290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endParaRPr kumimoji="0" lang="sv-SE" altLang="sv-SE" sz="28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endParaRPr>
          </a:p>
          <a:p>
            <a:pPr marL="342900" marR="0" lvl="0" indent="-342900" algn="l" defTabSz="914400" rtl="0" eaLnBrk="1" fontAlgn="base" latinLnBrk="0" hangingPunct="1">
              <a:lnSpc>
                <a:spcPct val="80000"/>
              </a:lnSpc>
              <a:spcBef>
                <a:spcPct val="0"/>
              </a:spcBef>
              <a:spcAft>
                <a:spcPct val="0"/>
              </a:spcAft>
              <a:buClrTx/>
              <a:buSzTx/>
              <a:buFont typeface="Arial" panose="020B0604020202020204" pitchFamily="34" charset="0"/>
              <a:buChar char="•"/>
              <a:tabLst/>
              <a:defRPr/>
            </a:pPr>
            <a:r>
              <a:rPr kumimoji="0" lang="sv-SE" altLang="sv-SE" sz="28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Bidrag från Katastroffonden </a:t>
            </a:r>
            <a:r>
              <a:rPr lang="sv-SE" altLang="sv-SE" sz="2800" dirty="0">
                <a:solidFill>
                  <a:srgbClr val="00246C"/>
                </a:solidFill>
                <a:latin typeface="Calibri"/>
                <a:cs typeface="Georgia"/>
              </a:rPr>
              <a:t>har</a:t>
            </a:r>
            <a:r>
              <a:rPr kumimoji="0" lang="sv-SE" altLang="sv-SE" sz="28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 betalas ut under 2022 för stöd den ukrainska </a:t>
            </a:r>
            <a:r>
              <a:rPr lang="sv-SE" altLang="sv-SE" sz="2800" dirty="0">
                <a:solidFill>
                  <a:srgbClr val="00246C"/>
                </a:solidFill>
                <a:latin typeface="Calibri"/>
                <a:cs typeface="Georgia"/>
              </a:rPr>
              <a:t>civilbefolkningen</a:t>
            </a:r>
            <a:r>
              <a:rPr kumimoji="0" lang="sv-SE" altLang="sv-SE" sz="28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 </a:t>
            </a:r>
          </a:p>
        </p:txBody>
      </p:sp>
    </p:spTree>
    <p:extLst>
      <p:ext uri="{BB962C8B-B14F-4D97-AF65-F5344CB8AC3E}">
        <p14:creationId xmlns:p14="http://schemas.microsoft.com/office/powerpoint/2010/main" val="2994918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8"/>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endParaRPr lang="en-US" sz="1600" dirty="0">
              <a:solidFill>
                <a:schemeClr val="tx2"/>
              </a:solidFill>
            </a:endParaRPr>
          </a:p>
        </p:txBody>
      </p:sp>
      <p:sp>
        <p:nvSpPr>
          <p:cNvPr id="11" name="Title 1"/>
          <p:cNvSpPr txBox="1">
            <a:spLocks/>
          </p:cNvSpPr>
          <p:nvPr/>
        </p:nvSpPr>
        <p:spPr bwMode="auto">
          <a:xfrm>
            <a:off x="235754" y="152978"/>
            <a:ext cx="8800742" cy="1252537"/>
          </a:xfrm>
          <a:prstGeom prst="rect">
            <a:avLst/>
          </a:prstGeom>
          <a:noFill/>
          <a:ln w="9525">
            <a:noFill/>
            <a:miter lim="800000"/>
            <a:headEnd/>
            <a:tailEnd/>
          </a:ln>
        </p:spPr>
        <p:txBody>
          <a:bodyPr anchor="ctr"/>
          <a:lstStyle/>
          <a:p>
            <a:pPr algn="ctr"/>
            <a:r>
              <a:rPr lang="en-US" sz="4400" b="1" dirty="0">
                <a:solidFill>
                  <a:srgbClr val="FFFF00"/>
                </a:solidFill>
                <a:effectLst>
                  <a:outerShdw blurRad="38100" dist="38100" dir="2700000" algn="tl">
                    <a:srgbClr val="000000">
                      <a:alpha val="43137"/>
                    </a:srgbClr>
                  </a:outerShdw>
                </a:effectLst>
                <a:latin typeface="+mj-lt"/>
                <a:cs typeface="Georgia"/>
              </a:rPr>
              <a:t>Rotary Peace Fellowships</a:t>
            </a:r>
          </a:p>
        </p:txBody>
      </p:sp>
      <p:sp>
        <p:nvSpPr>
          <p:cNvPr id="6" name="Pladsholder til sidefod 5"/>
          <p:cNvSpPr txBox="1">
            <a:spLocks noGrp="1"/>
          </p:cNvSpPr>
          <p:nvPr/>
        </p:nvSpPr>
        <p:spPr>
          <a:xfrm>
            <a:off x="193675" y="6249988"/>
            <a:ext cx="3786188" cy="365125"/>
          </a:xfrm>
          <a:prstGeom prst="rect">
            <a:avLst/>
          </a:prstGeom>
          <a:noFill/>
        </p:spPr>
        <p:txBody>
          <a:bodyPr anchor="ctr"/>
          <a:lstStyle/>
          <a:p>
            <a:pPr fontAlgn="auto">
              <a:spcBef>
                <a:spcPts val="0"/>
              </a:spcBef>
              <a:spcAft>
                <a:spcPts val="0"/>
              </a:spcAft>
              <a:defRPr/>
            </a:pPr>
            <a:endParaRPr lang="en-US" sz="1000" dirty="0">
              <a:solidFill>
                <a:schemeClr val="tx2"/>
              </a:solidFill>
              <a:latin typeface="+mn-lt"/>
              <a:ea typeface="+mn-ea"/>
              <a:cs typeface="+mn-cs"/>
            </a:endParaRPr>
          </a:p>
          <a:p>
            <a:pPr fontAlgn="auto">
              <a:spcBef>
                <a:spcPts val="0"/>
              </a:spcBef>
              <a:spcAft>
                <a:spcPts val="0"/>
              </a:spcAft>
              <a:defRPr/>
            </a:pPr>
            <a:endParaRPr lang="en-US" sz="1000" dirty="0">
              <a:solidFill>
                <a:schemeClr val="tx2"/>
              </a:solidFill>
              <a:latin typeface="+mn-lt"/>
              <a:ea typeface="+mn-ea"/>
              <a:cs typeface="+mn-cs"/>
            </a:endParaRPr>
          </a:p>
        </p:txBody>
      </p:sp>
      <p:sp>
        <p:nvSpPr>
          <p:cNvPr id="2" name="textruta 1"/>
          <p:cNvSpPr txBox="1"/>
          <p:nvPr/>
        </p:nvSpPr>
        <p:spPr>
          <a:xfrm>
            <a:off x="358252" y="1868000"/>
            <a:ext cx="8427496" cy="2419124"/>
          </a:xfrm>
          <a:prstGeom prst="rect">
            <a:avLst/>
          </a:prstGeom>
          <a:noFill/>
        </p:spPr>
        <p:txBody>
          <a:bodyPr wrap="square" rtlCol="0">
            <a:spAutoFit/>
          </a:bodyPr>
          <a:lstStyle/>
          <a:p>
            <a:pPr>
              <a:lnSpc>
                <a:spcPct val="90000"/>
              </a:lnSpc>
              <a:defRPr/>
            </a:pPr>
            <a:r>
              <a:rPr lang="en-GB" altLang="sv-SE" sz="2800" dirty="0">
                <a:solidFill>
                  <a:schemeClr val="tx2"/>
                </a:solidFill>
                <a:latin typeface="+mn-lt"/>
                <a:cs typeface="Georgia"/>
              </a:rPr>
              <a:t>Rotary Peace </a:t>
            </a:r>
            <a:r>
              <a:rPr lang="en-GB" altLang="sv-SE" sz="2800" dirty="0" err="1">
                <a:solidFill>
                  <a:schemeClr val="tx2"/>
                </a:solidFill>
                <a:latin typeface="+mn-lt"/>
                <a:cs typeface="Georgia"/>
              </a:rPr>
              <a:t>Centers</a:t>
            </a:r>
            <a:r>
              <a:rPr lang="en-GB" altLang="sv-SE" sz="2800" dirty="0">
                <a:solidFill>
                  <a:schemeClr val="tx2"/>
                </a:solidFill>
                <a:latin typeface="+mn-lt"/>
                <a:cs typeface="Georgia"/>
              </a:rPr>
              <a:t> vid 7 </a:t>
            </a:r>
            <a:r>
              <a:rPr lang="en-GB" altLang="sv-SE" sz="2800" dirty="0" err="1">
                <a:solidFill>
                  <a:schemeClr val="tx2"/>
                </a:solidFill>
                <a:latin typeface="+mn-lt"/>
                <a:cs typeface="Georgia"/>
              </a:rPr>
              <a:t>universitet</a:t>
            </a:r>
            <a:r>
              <a:rPr lang="en-GB" altLang="sv-SE" sz="2800" dirty="0">
                <a:solidFill>
                  <a:schemeClr val="tx2"/>
                </a:solidFill>
                <a:latin typeface="+mn-lt"/>
                <a:cs typeface="Georgia"/>
              </a:rPr>
              <a:t>.</a:t>
            </a:r>
            <a:br>
              <a:rPr lang="en-GB" altLang="sv-SE" sz="2800" dirty="0">
                <a:solidFill>
                  <a:schemeClr val="tx2"/>
                </a:solidFill>
                <a:latin typeface="+mn-lt"/>
                <a:cs typeface="Georgia"/>
              </a:rPr>
            </a:br>
            <a:endParaRPr lang="en-GB" altLang="sv-SE" sz="2800" dirty="0">
              <a:solidFill>
                <a:schemeClr val="tx2"/>
              </a:solidFill>
              <a:latin typeface="+mn-lt"/>
              <a:cs typeface="Georgia"/>
            </a:endParaRPr>
          </a:p>
          <a:p>
            <a:pPr>
              <a:lnSpc>
                <a:spcPct val="90000"/>
              </a:lnSpc>
              <a:defRPr/>
            </a:pPr>
            <a:r>
              <a:rPr lang="en-GB" altLang="sv-SE" sz="2800" dirty="0" err="1">
                <a:solidFill>
                  <a:schemeClr val="tx2"/>
                </a:solidFill>
                <a:latin typeface="+mn-lt"/>
                <a:cs typeface="Georgia"/>
              </a:rPr>
              <a:t>Masterexamen</a:t>
            </a:r>
            <a:r>
              <a:rPr lang="en-GB" altLang="sv-SE" sz="2800" dirty="0">
                <a:solidFill>
                  <a:schemeClr val="tx2"/>
                </a:solidFill>
                <a:latin typeface="+mn-lt"/>
                <a:cs typeface="Georgia"/>
              </a:rPr>
              <a:t>, 50 </a:t>
            </a:r>
            <a:r>
              <a:rPr lang="en-GB" altLang="sv-SE" sz="2800" dirty="0" err="1">
                <a:solidFill>
                  <a:schemeClr val="tx2"/>
                </a:solidFill>
                <a:latin typeface="+mn-lt"/>
                <a:cs typeface="Georgia"/>
              </a:rPr>
              <a:t>totalt</a:t>
            </a:r>
            <a:r>
              <a:rPr lang="en-GB" altLang="sv-SE" sz="2800" dirty="0">
                <a:solidFill>
                  <a:schemeClr val="tx2"/>
                </a:solidFill>
                <a:latin typeface="+mn-lt"/>
                <a:cs typeface="Georgia"/>
              </a:rPr>
              <a:t> </a:t>
            </a:r>
            <a:r>
              <a:rPr lang="en-GB" altLang="sv-SE" sz="2800" dirty="0" err="1">
                <a:solidFill>
                  <a:schemeClr val="tx2"/>
                </a:solidFill>
                <a:latin typeface="+mn-lt"/>
                <a:cs typeface="Georgia"/>
              </a:rPr>
              <a:t>varje</a:t>
            </a:r>
            <a:r>
              <a:rPr lang="en-GB" altLang="sv-SE" sz="2800" dirty="0">
                <a:solidFill>
                  <a:schemeClr val="tx2"/>
                </a:solidFill>
                <a:latin typeface="+mn-lt"/>
                <a:cs typeface="Georgia"/>
              </a:rPr>
              <a:t> </a:t>
            </a:r>
            <a:r>
              <a:rPr lang="en-GB" altLang="sv-SE" sz="2800" dirty="0" err="1">
                <a:solidFill>
                  <a:schemeClr val="tx2"/>
                </a:solidFill>
                <a:latin typeface="+mn-lt"/>
                <a:cs typeface="Georgia"/>
              </a:rPr>
              <a:t>år</a:t>
            </a:r>
            <a:r>
              <a:rPr lang="en-GB" altLang="sv-SE" sz="2800" dirty="0">
                <a:solidFill>
                  <a:schemeClr val="tx2"/>
                </a:solidFill>
                <a:latin typeface="+mn-lt"/>
                <a:cs typeface="Georgia"/>
              </a:rPr>
              <a:t>,</a:t>
            </a:r>
            <a:br>
              <a:rPr lang="en-GB" altLang="sv-SE" sz="2800" dirty="0">
                <a:solidFill>
                  <a:schemeClr val="tx2"/>
                </a:solidFill>
                <a:latin typeface="+mn-lt"/>
                <a:cs typeface="Georgia"/>
              </a:rPr>
            </a:br>
            <a:r>
              <a:rPr lang="en-GB" altLang="sv-SE" sz="2800" dirty="0">
                <a:solidFill>
                  <a:schemeClr val="tx2"/>
                </a:solidFill>
                <a:latin typeface="+mn-lt"/>
                <a:cs typeface="Georgia"/>
              </a:rPr>
              <a:t>15* – 24 </a:t>
            </a:r>
            <a:r>
              <a:rPr lang="en-GB" altLang="sv-SE" sz="2800" dirty="0" err="1">
                <a:solidFill>
                  <a:schemeClr val="tx2"/>
                </a:solidFill>
                <a:latin typeface="+mn-lt"/>
                <a:cs typeface="Georgia"/>
              </a:rPr>
              <a:t>månader</a:t>
            </a:r>
            <a:r>
              <a:rPr lang="en-GB" altLang="sv-SE" sz="2800" dirty="0">
                <a:solidFill>
                  <a:schemeClr val="tx2"/>
                </a:solidFill>
                <a:latin typeface="+mn-lt"/>
                <a:cs typeface="Georgia"/>
              </a:rPr>
              <a:t> </a:t>
            </a:r>
          </a:p>
          <a:p>
            <a:pPr>
              <a:lnSpc>
                <a:spcPct val="90000"/>
              </a:lnSpc>
              <a:defRPr/>
            </a:pPr>
            <a:endParaRPr lang="en-GB" altLang="sv-SE" sz="2800" dirty="0">
              <a:solidFill>
                <a:schemeClr val="tx2"/>
              </a:solidFill>
              <a:latin typeface="+mn-lt"/>
              <a:cs typeface="Georgia"/>
            </a:endParaRPr>
          </a:p>
          <a:p>
            <a:pPr>
              <a:lnSpc>
                <a:spcPct val="90000"/>
              </a:lnSpc>
              <a:defRPr/>
            </a:pPr>
            <a:r>
              <a:rPr lang="en-GB" altLang="sv-SE" sz="2800" dirty="0" err="1">
                <a:solidFill>
                  <a:schemeClr val="tx2"/>
                </a:solidFill>
                <a:latin typeface="+mn-lt"/>
                <a:cs typeface="Georgia"/>
              </a:rPr>
              <a:t>Stipendium</a:t>
            </a:r>
            <a:r>
              <a:rPr lang="en-GB" altLang="sv-SE" sz="2800" dirty="0">
                <a:solidFill>
                  <a:schemeClr val="tx2"/>
                </a:solidFill>
                <a:latin typeface="+mn-lt"/>
                <a:cs typeface="Georgia"/>
              </a:rPr>
              <a:t> </a:t>
            </a:r>
            <a:r>
              <a:rPr lang="en-GB" altLang="sv-SE" sz="2800" dirty="0" err="1">
                <a:solidFill>
                  <a:schemeClr val="tx2"/>
                </a:solidFill>
                <a:latin typeface="+mn-lt"/>
                <a:cs typeface="Georgia"/>
              </a:rPr>
              <a:t>från</a:t>
            </a:r>
            <a:r>
              <a:rPr lang="en-GB" altLang="sv-SE" sz="2800" dirty="0">
                <a:solidFill>
                  <a:schemeClr val="tx2"/>
                </a:solidFill>
                <a:latin typeface="+mn-lt"/>
                <a:cs typeface="Georgia"/>
              </a:rPr>
              <a:t> Rotary Foundation</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75" y="249642"/>
            <a:ext cx="1323086" cy="1370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Bildobjekt 8" descr="Skärmavbild 2019-02-24 kl. 21.05.20.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44000" y="4220507"/>
            <a:ext cx="3600000" cy="2394606"/>
          </a:xfrm>
          <a:prstGeom prst="rect">
            <a:avLst/>
          </a:prstGeom>
        </p:spPr>
      </p:pic>
    </p:spTree>
    <p:extLst>
      <p:ext uri="{BB962C8B-B14F-4D97-AF65-F5344CB8AC3E}">
        <p14:creationId xmlns:p14="http://schemas.microsoft.com/office/powerpoint/2010/main" val="308796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8"/>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246C"/>
              </a:solidFill>
              <a:effectLst/>
              <a:uLnTx/>
              <a:uFillTx/>
              <a:latin typeface="Arial" panose="020B0604020202020204" pitchFamily="34" charset="0"/>
              <a:ea typeface="ＭＳ Ｐゴシック" panose="020B0600070205080204" pitchFamily="34" charset="-128"/>
              <a:cs typeface="+mn-cs"/>
            </a:endParaRPr>
          </a:p>
        </p:txBody>
      </p:sp>
      <p:sp>
        <p:nvSpPr>
          <p:cNvPr id="11" name="Title 1"/>
          <p:cNvSpPr txBox="1">
            <a:spLocks/>
          </p:cNvSpPr>
          <p:nvPr/>
        </p:nvSpPr>
        <p:spPr bwMode="auto">
          <a:xfrm>
            <a:off x="235754" y="152978"/>
            <a:ext cx="8800742" cy="1252537"/>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ＭＳ Ｐゴシック" panose="020B0600070205080204" pitchFamily="34" charset="-128"/>
                <a:cs typeface="Georgia"/>
              </a:rPr>
              <a:t>Rotary Peace Fellowships</a:t>
            </a:r>
          </a:p>
        </p:txBody>
      </p:sp>
      <p:sp>
        <p:nvSpPr>
          <p:cNvPr id="6" name="Pladsholder til sidefod 5"/>
          <p:cNvSpPr txBox="1">
            <a:spLocks noGrp="1"/>
          </p:cNvSpPr>
          <p:nvPr/>
        </p:nvSpPr>
        <p:spPr>
          <a:xfrm>
            <a:off x="193675" y="6249988"/>
            <a:ext cx="3786188" cy="365125"/>
          </a:xfrm>
          <a:prstGeom prst="rect">
            <a:avLst/>
          </a:prstGeom>
          <a:noFill/>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mn-cs"/>
            </a:endParaRPr>
          </a:p>
        </p:txBody>
      </p:sp>
      <p:sp>
        <p:nvSpPr>
          <p:cNvPr id="2" name="textruta 1"/>
          <p:cNvSpPr txBox="1"/>
          <p:nvPr/>
        </p:nvSpPr>
        <p:spPr>
          <a:xfrm>
            <a:off x="467544" y="2132856"/>
            <a:ext cx="8427496" cy="4025717"/>
          </a:xfrm>
          <a:prstGeom prst="rect">
            <a:avLst/>
          </a:prstGeom>
          <a:noFill/>
        </p:spPr>
        <p:txBody>
          <a:bodyPr wrap="square" rtlCol="0">
            <a:sp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GB" altLang="sv-SE" sz="28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Rotary Peace </a:t>
            </a:r>
            <a:r>
              <a:rPr kumimoji="0" lang="en-GB" altLang="sv-SE" sz="2800" b="0" i="0" u="none" strike="noStrike" kern="1200" cap="none" spc="0" normalizeH="0" baseline="0" noProof="0" dirty="0" err="1">
                <a:ln>
                  <a:noFill/>
                </a:ln>
                <a:solidFill>
                  <a:srgbClr val="00246C"/>
                </a:solidFill>
                <a:effectLst/>
                <a:uLnTx/>
                <a:uFillTx/>
                <a:latin typeface="Calibri"/>
                <a:ea typeface="ＭＳ Ｐゴシック" panose="020B0600070205080204" pitchFamily="34" charset="-128"/>
                <a:cs typeface="Georgia"/>
              </a:rPr>
              <a:t>Centers</a:t>
            </a:r>
            <a:r>
              <a:rPr kumimoji="0" lang="en-GB" altLang="sv-SE" sz="28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 vid </a:t>
            </a:r>
            <a:r>
              <a:rPr kumimoji="0" lang="en-GB" altLang="sv-SE" sz="2800" b="0" i="0" u="none" strike="noStrike" kern="1200" cap="none" spc="0" normalizeH="0" baseline="0" noProof="0" dirty="0" err="1">
                <a:ln>
                  <a:noFill/>
                </a:ln>
                <a:solidFill>
                  <a:srgbClr val="00246C"/>
                </a:solidFill>
                <a:effectLst/>
                <a:uLnTx/>
                <a:uFillTx/>
                <a:latin typeface="Calibri"/>
                <a:ea typeface="ＭＳ Ｐゴシック" panose="020B0600070205080204" pitchFamily="34" charset="-128"/>
                <a:cs typeface="Georgia"/>
              </a:rPr>
              <a:t>sju</a:t>
            </a:r>
            <a:r>
              <a:rPr kumimoji="0" lang="en-GB" altLang="sv-SE" sz="28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 </a:t>
            </a:r>
            <a:r>
              <a:rPr kumimoji="0" lang="en-GB" altLang="sv-SE" sz="2800" b="0" i="0" u="none" strike="noStrike" kern="1200" cap="none" spc="0" normalizeH="0" baseline="0" noProof="0" dirty="0" err="1">
                <a:ln>
                  <a:noFill/>
                </a:ln>
                <a:solidFill>
                  <a:srgbClr val="00246C"/>
                </a:solidFill>
                <a:effectLst/>
                <a:uLnTx/>
                <a:uFillTx/>
                <a:latin typeface="Calibri"/>
                <a:ea typeface="ＭＳ Ｐゴシック" panose="020B0600070205080204" pitchFamily="34" charset="-128"/>
                <a:cs typeface="Georgia"/>
              </a:rPr>
              <a:t>universitet</a:t>
            </a:r>
            <a:r>
              <a:rPr kumimoji="0" lang="en-GB" altLang="sv-SE" sz="28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 </a:t>
            </a:r>
            <a:r>
              <a:rPr kumimoji="0" lang="en-GB" altLang="sv-SE" sz="2800" b="0" i="0" u="none" strike="noStrike" kern="1200" cap="none" spc="0" normalizeH="0" baseline="0" noProof="0" dirty="0" err="1">
                <a:ln>
                  <a:noFill/>
                </a:ln>
                <a:solidFill>
                  <a:srgbClr val="00246C"/>
                </a:solidFill>
                <a:effectLst/>
                <a:uLnTx/>
                <a:uFillTx/>
                <a:latin typeface="Calibri"/>
                <a:ea typeface="ＭＳ Ｐゴシック" panose="020B0600070205080204" pitchFamily="34" charset="-128"/>
                <a:cs typeface="Georgia"/>
              </a:rPr>
              <a:t>i</a:t>
            </a:r>
            <a:r>
              <a:rPr kumimoji="0" lang="en-GB" altLang="sv-SE" sz="28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 </a:t>
            </a:r>
            <a:r>
              <a:rPr kumimoji="0" lang="en-GB" altLang="sv-SE" sz="2800" b="0" i="0" u="none" strike="noStrike" kern="1200" cap="none" spc="0" normalizeH="0" baseline="0" noProof="0" dirty="0" err="1">
                <a:ln>
                  <a:noFill/>
                </a:ln>
                <a:solidFill>
                  <a:srgbClr val="00246C"/>
                </a:solidFill>
                <a:effectLst/>
                <a:uLnTx/>
                <a:uFillTx/>
                <a:latin typeface="Calibri"/>
                <a:ea typeface="ＭＳ Ｐゴシック" panose="020B0600070205080204" pitchFamily="34" charset="-128"/>
                <a:cs typeface="Georgia"/>
              </a:rPr>
              <a:t>världen</a:t>
            </a:r>
            <a:r>
              <a:rPr kumimoji="0" lang="en-GB" altLang="sv-SE" sz="28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a:t>
            </a:r>
            <a:br>
              <a:rPr kumimoji="0" lang="en-GB" altLang="sv-SE" sz="28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br>
            <a:endParaRPr kumimoji="0" lang="en-GB" altLang="sv-SE" sz="12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endParaRP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GB" altLang="sv-SE" sz="24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endParaRPr>
          </a:p>
          <a:p>
            <a:pPr marL="342900" marR="0" lvl="0" indent="-34290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GB" altLang="sv-SE" sz="24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University of Bradford, West Yorkshire, Storbritannien</a:t>
            </a:r>
          </a:p>
          <a:p>
            <a:pPr marL="342900" marR="0" lvl="0" indent="-34290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GB" altLang="sv-SE" sz="24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Duke University and University of North Carolina at Chapel Hill, NC, USA</a:t>
            </a:r>
          </a:p>
          <a:p>
            <a:pPr marL="342900" marR="0" lvl="0" indent="-34290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GB" altLang="sv-SE" sz="24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International Christian University, Tokyo, Japan</a:t>
            </a:r>
          </a:p>
          <a:p>
            <a:pPr marL="342900" marR="0" lvl="0" indent="-34290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GB" altLang="sv-SE" sz="24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University of Queensland, Brisbane, Australia</a:t>
            </a:r>
          </a:p>
          <a:p>
            <a:pPr marL="342900" marR="0" lvl="0" indent="-34290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GB" altLang="sv-SE" sz="24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Uppsala Universitet, Uppsala, Sverige</a:t>
            </a:r>
          </a:p>
          <a:p>
            <a:pPr marL="342900" marR="0" lvl="0" indent="-34290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GB" altLang="sv-SE" sz="24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University of Kampala, Uganda*</a:t>
            </a:r>
          </a:p>
          <a:p>
            <a:pPr marL="342900" marR="0" lvl="0" indent="-342900" algn="l" defTabSz="914400" rtl="0" eaLnBrk="0" fontAlgn="base" latinLnBrk="0" hangingPunct="0">
              <a:lnSpc>
                <a:spcPct val="90000"/>
              </a:lnSpc>
              <a:spcBef>
                <a:spcPct val="0"/>
              </a:spcBef>
              <a:spcAft>
                <a:spcPct val="0"/>
              </a:spcAft>
              <a:buClrTx/>
              <a:buSzTx/>
              <a:buFont typeface="Arial" panose="020B0604020202020204" pitchFamily="34" charset="0"/>
              <a:buChar char="•"/>
              <a:tabLst/>
              <a:defRPr/>
            </a:pPr>
            <a:r>
              <a:rPr kumimoji="0" lang="en-GB" altLang="sv-SE" sz="24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rPr>
              <a:t>Chulalongkorn University, Bangkok, Thailand* </a:t>
            </a:r>
          </a:p>
          <a:p>
            <a:pPr marL="0" marR="0" lvl="0" indent="0" algn="l" defTabSz="914400" rtl="0" eaLnBrk="0" fontAlgn="base" latinLnBrk="0" hangingPunct="0">
              <a:lnSpc>
                <a:spcPct val="90000"/>
              </a:lnSpc>
              <a:spcBef>
                <a:spcPct val="0"/>
              </a:spcBef>
              <a:spcAft>
                <a:spcPct val="0"/>
              </a:spcAft>
              <a:buClrTx/>
              <a:buSzTx/>
              <a:buFontTx/>
              <a:buNone/>
              <a:tabLst/>
              <a:defRPr/>
            </a:pPr>
            <a:endParaRPr kumimoji="0" lang="en-GB" altLang="sv-SE" sz="28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Georgia"/>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75" y="249642"/>
            <a:ext cx="1323086" cy="1370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9892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bwMode="auto">
          <a:xfrm>
            <a:off x="381000" y="457200"/>
            <a:ext cx="7935416"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sv-SE" altLang="sv-SE" sz="4400" b="1" dirty="0">
                <a:solidFill>
                  <a:srgbClr val="FFFF00"/>
                </a:solidFill>
                <a:effectLst>
                  <a:outerShdw blurRad="38100" dist="38100" dir="2700000" algn="tl">
                    <a:srgbClr val="000000">
                      <a:alpha val="43137"/>
                    </a:srgbClr>
                  </a:outerShdw>
                </a:effectLst>
                <a:latin typeface="+mj-lt"/>
                <a:ea typeface="ＭＳ Ｐゴシック" panose="020B0600070205080204" pitchFamily="34" charset="-128"/>
              </a:rPr>
              <a:t>Din generositet behövs!</a:t>
            </a:r>
          </a:p>
        </p:txBody>
      </p:sp>
      <p:sp>
        <p:nvSpPr>
          <p:cNvPr id="51203" name="Rectangle 3"/>
          <p:cNvSpPr>
            <a:spLocks noGrp="1" noChangeArrowheads="1"/>
          </p:cNvSpPr>
          <p:nvPr>
            <p:ph type="body" idx="1"/>
          </p:nvPr>
        </p:nvSpPr>
        <p:spPr bwMode="auto">
          <a:xfrm>
            <a:off x="381000" y="1340768"/>
            <a:ext cx="8534400" cy="29523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50838" indent="-350838" eaLnBrk="1" hangingPunct="1">
              <a:buFontTx/>
              <a:buChar char="•"/>
            </a:pPr>
            <a:r>
              <a:rPr lang="sv-SE" altLang="sv-SE" sz="2800" dirty="0">
                <a:solidFill>
                  <a:schemeClr val="tx2"/>
                </a:solidFill>
                <a:latin typeface="+mn-lt"/>
                <a:ea typeface="ＭＳ Ｐゴシック" panose="020B0600070205080204" pitchFamily="34" charset="-128"/>
              </a:rPr>
              <a:t>Alla gåvor till Rotary Foundation är frivilliga, men utan gåvor ingen Rotary Foundation!</a:t>
            </a:r>
          </a:p>
          <a:p>
            <a:pPr marL="350838" indent="-350838" eaLnBrk="1" hangingPunct="1">
              <a:buFontTx/>
              <a:buChar char="•"/>
            </a:pPr>
            <a:r>
              <a:rPr lang="sv-SE" altLang="sv-SE" sz="2800" dirty="0">
                <a:solidFill>
                  <a:schemeClr val="tx2"/>
                </a:solidFill>
                <a:latin typeface="+mn-lt"/>
                <a:ea typeface="ＭＳ Ｐゴシック" panose="020B0600070205080204" pitchFamily="34" charset="-128"/>
              </a:rPr>
              <a:t>Gåvorna ger underlag för Paul Harris </a:t>
            </a:r>
            <a:r>
              <a:rPr lang="sv-SE" altLang="sv-SE" sz="2800" dirty="0" err="1">
                <a:solidFill>
                  <a:schemeClr val="tx2"/>
                </a:solidFill>
                <a:latin typeface="+mn-lt"/>
                <a:ea typeface="ＭＳ Ｐゴシック" panose="020B0600070205080204" pitchFamily="34" charset="-128"/>
              </a:rPr>
              <a:t>Fellow</a:t>
            </a:r>
            <a:r>
              <a:rPr lang="sv-SE" altLang="sv-SE" sz="2800" dirty="0">
                <a:solidFill>
                  <a:schemeClr val="tx2"/>
                </a:solidFill>
                <a:latin typeface="+mn-lt"/>
                <a:ea typeface="ＭＳ Ｐゴシック" panose="020B0600070205080204" pitchFamily="34" charset="-128"/>
              </a:rPr>
              <a:t> (PHF).</a:t>
            </a:r>
          </a:p>
          <a:p>
            <a:pPr marL="350838" indent="-350838" eaLnBrk="1" hangingPunct="1">
              <a:buFontTx/>
              <a:buChar char="•"/>
            </a:pPr>
            <a:r>
              <a:rPr lang="sv-SE" altLang="sv-SE" sz="2800" dirty="0">
                <a:solidFill>
                  <a:schemeClr val="tx2"/>
                </a:solidFill>
                <a:latin typeface="+mn-lt"/>
                <a:ea typeface="ＭＳ Ｐゴシック" panose="020B0600070205080204" pitchFamily="34" charset="-128"/>
              </a:rPr>
              <a:t>Genom Årliga Fonden går det att få bidrag till projekt. (hemma så väl som borta!)</a:t>
            </a:r>
          </a:p>
          <a:p>
            <a:pPr marL="350838" indent="-350838" eaLnBrk="1" hangingPunct="1">
              <a:buFontTx/>
              <a:buChar char="•"/>
            </a:pPr>
            <a:r>
              <a:rPr lang="sv-SE" altLang="sv-SE" sz="2800" dirty="0">
                <a:solidFill>
                  <a:schemeClr val="tx2"/>
                </a:solidFill>
                <a:latin typeface="+mn-lt"/>
                <a:ea typeface="ＭＳ Ｐゴシック" panose="020B0600070205080204" pitchFamily="34" charset="-128"/>
              </a:rPr>
              <a:t>Alla borde därför bidra till </a:t>
            </a:r>
            <a:r>
              <a:rPr lang="sv-SE" altLang="sv-SE" sz="2800" u="sng" dirty="0">
                <a:solidFill>
                  <a:schemeClr val="tx2"/>
                </a:solidFill>
                <a:latin typeface="+mn-lt"/>
                <a:ea typeface="ＭＳ Ｐゴシック" panose="020B0600070205080204" pitchFamily="34" charset="-128"/>
              </a:rPr>
              <a:t>Årliga</a:t>
            </a:r>
            <a:r>
              <a:rPr lang="sv-SE" altLang="sv-SE" sz="2800" dirty="0">
                <a:solidFill>
                  <a:schemeClr val="tx2"/>
                </a:solidFill>
                <a:latin typeface="+mn-lt"/>
                <a:ea typeface="ＭＳ Ｐゴシック" panose="020B0600070205080204" pitchFamily="34" charset="-128"/>
              </a:rPr>
              <a:t> Fonden:</a:t>
            </a:r>
          </a:p>
          <a:p>
            <a:pPr marL="750888" lvl="1" indent="-350838" eaLnBrk="1" hangingPunct="1"/>
            <a:r>
              <a:rPr lang="sv-SE" altLang="sv-SE" sz="2800" dirty="0">
                <a:solidFill>
                  <a:schemeClr val="tx2"/>
                </a:solidFill>
                <a:latin typeface="+mn-lt"/>
                <a:ea typeface="ＭＳ Ｐゴシック" panose="020B0600070205080204" pitchFamily="34" charset="-128"/>
              </a:rPr>
              <a:t>Inga minimikrav på belopp</a:t>
            </a:r>
          </a:p>
          <a:p>
            <a:pPr marL="750888" lvl="1" indent="-350838" eaLnBrk="1" hangingPunct="1"/>
            <a:r>
              <a:rPr lang="sv-SE" altLang="sv-SE" sz="2800" dirty="0">
                <a:solidFill>
                  <a:schemeClr val="tx2"/>
                </a:solidFill>
                <a:latin typeface="+mn-lt"/>
                <a:ea typeface="ＭＳ Ｐゴシック" panose="020B0600070205080204" pitchFamily="34" charset="-128"/>
              </a:rPr>
              <a:t>Även privatpersoner välkomnas som givare</a:t>
            </a:r>
          </a:p>
          <a:p>
            <a:pPr marL="750888" lvl="1" indent="-350838" eaLnBrk="1" hangingPunct="1"/>
            <a:r>
              <a:rPr lang="sv-SE" altLang="sv-SE" sz="2800" dirty="0">
                <a:solidFill>
                  <a:schemeClr val="tx2"/>
                </a:solidFill>
                <a:latin typeface="+mn-lt"/>
                <a:ea typeface="ＭＳ Ｐゴシック" panose="020B0600070205080204" pitchFamily="34" charset="-128"/>
              </a:rPr>
              <a:t>Bara de klubbar som noterats för gåvor kan få bidrag</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8"/>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endParaRPr lang="en-US" sz="1600" dirty="0">
              <a:solidFill>
                <a:schemeClr val="tx2"/>
              </a:solidFill>
            </a:endParaRPr>
          </a:p>
        </p:txBody>
      </p:sp>
      <p:sp>
        <p:nvSpPr>
          <p:cNvPr id="11" name="Title 1"/>
          <p:cNvSpPr txBox="1">
            <a:spLocks/>
          </p:cNvSpPr>
          <p:nvPr/>
        </p:nvSpPr>
        <p:spPr bwMode="auto">
          <a:xfrm>
            <a:off x="136135" y="114294"/>
            <a:ext cx="8511654" cy="1252537"/>
          </a:xfrm>
          <a:prstGeom prst="rect">
            <a:avLst/>
          </a:prstGeom>
          <a:noFill/>
          <a:ln w="9525">
            <a:noFill/>
            <a:miter lim="800000"/>
            <a:headEnd/>
            <a:tailEnd/>
          </a:ln>
        </p:spPr>
        <p:txBody>
          <a:bodyPr anchor="ctr"/>
          <a:lstStyle/>
          <a:p>
            <a:pPr algn="ctr"/>
            <a:r>
              <a:rPr lang="en-US" sz="4400" b="1" dirty="0">
                <a:solidFill>
                  <a:srgbClr val="FFFF00"/>
                </a:solidFill>
                <a:effectLst>
                  <a:outerShdw blurRad="38100" dist="38100" dir="2700000" algn="tl">
                    <a:srgbClr val="000000">
                      <a:alpha val="43137"/>
                    </a:srgbClr>
                  </a:outerShdw>
                </a:effectLst>
                <a:latin typeface="+mj-lt"/>
                <a:cs typeface="Georgia"/>
              </a:rPr>
              <a:t>TRF’s Historia</a:t>
            </a:r>
          </a:p>
        </p:txBody>
      </p:sp>
      <p:sp>
        <p:nvSpPr>
          <p:cNvPr id="6" name="Pladsholder til sidefod 5"/>
          <p:cNvSpPr txBox="1">
            <a:spLocks noGrp="1"/>
          </p:cNvSpPr>
          <p:nvPr/>
        </p:nvSpPr>
        <p:spPr>
          <a:xfrm>
            <a:off x="193675" y="6249988"/>
            <a:ext cx="3786188" cy="365125"/>
          </a:xfrm>
          <a:prstGeom prst="rect">
            <a:avLst/>
          </a:prstGeom>
          <a:noFill/>
        </p:spPr>
        <p:txBody>
          <a:bodyPr anchor="ctr"/>
          <a:lstStyle/>
          <a:p>
            <a:pPr fontAlgn="auto">
              <a:spcBef>
                <a:spcPts val="0"/>
              </a:spcBef>
              <a:spcAft>
                <a:spcPts val="0"/>
              </a:spcAft>
              <a:defRPr/>
            </a:pPr>
            <a:endParaRPr lang="en-US" sz="1000" dirty="0">
              <a:solidFill>
                <a:schemeClr val="tx2"/>
              </a:solidFill>
              <a:latin typeface="+mn-lt"/>
              <a:ea typeface="+mn-ea"/>
              <a:cs typeface="+mn-cs"/>
            </a:endParaRPr>
          </a:p>
        </p:txBody>
      </p:sp>
      <p:sp>
        <p:nvSpPr>
          <p:cNvPr id="2" name="textruta 1"/>
          <p:cNvSpPr txBox="1"/>
          <p:nvPr/>
        </p:nvSpPr>
        <p:spPr>
          <a:xfrm>
            <a:off x="611560" y="1628800"/>
            <a:ext cx="8036229" cy="1627497"/>
          </a:xfrm>
          <a:prstGeom prst="rect">
            <a:avLst/>
          </a:prstGeom>
          <a:noFill/>
        </p:spPr>
        <p:txBody>
          <a:bodyPr wrap="square" rtlCol="0">
            <a:spAutoFit/>
          </a:bodyPr>
          <a:lstStyle/>
          <a:p>
            <a:pPr eaLnBrk="1" hangingPunct="1">
              <a:lnSpc>
                <a:spcPct val="80000"/>
              </a:lnSpc>
              <a:defRPr/>
            </a:pPr>
            <a:r>
              <a:rPr lang="sv-SE" altLang="sv-SE" sz="3200" dirty="0">
                <a:solidFill>
                  <a:srgbClr val="073E87"/>
                </a:solidFill>
                <a:latin typeface="+mn-lt"/>
                <a:cs typeface="Georgia"/>
              </a:rPr>
              <a:t>Rotarys första välgörenhetsprojekt var en offentlig toalett i Chicago.</a:t>
            </a:r>
          </a:p>
          <a:p>
            <a:pPr eaLnBrk="1" hangingPunct="1">
              <a:lnSpc>
                <a:spcPct val="80000"/>
              </a:lnSpc>
              <a:defRPr/>
            </a:pPr>
            <a:endParaRPr lang="sv-SE" altLang="sv-SE" sz="3200" dirty="0">
              <a:solidFill>
                <a:srgbClr val="073E87"/>
              </a:solidFill>
              <a:latin typeface="+mn-lt"/>
              <a:cs typeface="Georgia"/>
            </a:endParaRPr>
          </a:p>
          <a:p>
            <a:pPr eaLnBrk="1" hangingPunct="1">
              <a:lnSpc>
                <a:spcPct val="80000"/>
              </a:lnSpc>
              <a:defRPr/>
            </a:pPr>
            <a:endParaRPr lang="sv-SE" altLang="sv-SE" sz="2800" dirty="0">
              <a:solidFill>
                <a:srgbClr val="073E87"/>
              </a:solidFill>
              <a:latin typeface="+mn-lt"/>
              <a:cs typeface="Georgia"/>
            </a:endParaRPr>
          </a:p>
        </p:txBody>
      </p:sp>
      <p:pic>
        <p:nvPicPr>
          <p:cNvPr id="4" name="Bildobjekt 3" descr="En bild som visar text, golv, vit&#10;&#10;Automatiskt genererad beskrivning">
            <a:extLst>
              <a:ext uri="{FF2B5EF4-FFF2-40B4-BE49-F238E27FC236}">
                <a16:creationId xmlns:a16="http://schemas.microsoft.com/office/drawing/2014/main" id="{B5BAB454-1C0C-45B6-9B3D-891F4064629D}"/>
              </a:ext>
            </a:extLst>
          </p:cNvPr>
          <p:cNvPicPr>
            <a:picLocks noChangeAspect="1"/>
          </p:cNvPicPr>
          <p:nvPr/>
        </p:nvPicPr>
        <p:blipFill>
          <a:blip r:embed="rId3"/>
          <a:stretch>
            <a:fillRect/>
          </a:stretch>
        </p:blipFill>
        <p:spPr>
          <a:xfrm>
            <a:off x="1925960" y="2665070"/>
            <a:ext cx="5292080" cy="3390904"/>
          </a:xfrm>
          <a:prstGeom prst="rect">
            <a:avLst/>
          </a:prstGeom>
        </p:spPr>
      </p:pic>
    </p:spTree>
    <p:extLst>
      <p:ext uri="{BB962C8B-B14F-4D97-AF65-F5344CB8AC3E}">
        <p14:creationId xmlns:p14="http://schemas.microsoft.com/office/powerpoint/2010/main" val="264168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ubrik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sv-SE" altLang="sv-SE" sz="4400" b="1" dirty="0">
                <a:solidFill>
                  <a:srgbClr val="FFFF00"/>
                </a:solidFill>
                <a:effectLst>
                  <a:outerShdw blurRad="38100" dist="38100" dir="2700000" algn="tl">
                    <a:srgbClr val="000000">
                      <a:alpha val="43137"/>
                    </a:srgbClr>
                  </a:outerShdw>
                </a:effectLst>
                <a:latin typeface="+mj-lt"/>
                <a:ea typeface="ＭＳ Ｐゴシック" panose="020B0600070205080204" pitchFamily="34" charset="-128"/>
              </a:rPr>
              <a:t>Rotary Foundation inom D 2360</a:t>
            </a:r>
          </a:p>
        </p:txBody>
      </p:sp>
      <p:sp>
        <p:nvSpPr>
          <p:cNvPr id="66563" name="Platshållare för innehåll 2"/>
          <p:cNvSpPr>
            <a:spLocks noGrp="1"/>
          </p:cNvSpPr>
          <p:nvPr>
            <p:ph idx="1"/>
          </p:nvPr>
        </p:nvSpPr>
        <p:spPr bwMode="auto">
          <a:xfrm>
            <a:off x="179388" y="1219200"/>
            <a:ext cx="8857108" cy="46942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sv-SE" altLang="sv-SE" sz="2400" dirty="0">
                <a:solidFill>
                  <a:schemeClr val="tx2"/>
                </a:solidFill>
                <a:latin typeface="+mn-lt"/>
                <a:ea typeface="ＭＳ Ｐゴシック" panose="020B0600070205080204" pitchFamily="34" charset="-128"/>
              </a:rPr>
              <a:t>Leds 2022-23 av följande kommitté:</a:t>
            </a:r>
          </a:p>
          <a:p>
            <a:pPr marL="0" indent="0">
              <a:buFont typeface="Arial" panose="020B0604020202020204" pitchFamily="34" charset="0"/>
              <a:buNone/>
              <a:defRPr/>
            </a:pPr>
            <a:r>
              <a:rPr lang="sv-SE" altLang="sv-SE" sz="2400" dirty="0">
                <a:solidFill>
                  <a:schemeClr val="tx2"/>
                </a:solidFill>
                <a:latin typeface="+mn-lt"/>
                <a:ea typeface="ＭＳ Ｐゴシック" panose="020B0600070205080204" pitchFamily="34" charset="-128"/>
              </a:rPr>
              <a:t>	Peter Gunnarson (</a:t>
            </a:r>
            <a:r>
              <a:rPr lang="sv-SE" altLang="sv-SE" sz="2400" dirty="0" err="1">
                <a:solidFill>
                  <a:schemeClr val="tx2"/>
                </a:solidFill>
                <a:latin typeface="+mn-lt"/>
                <a:ea typeface="ＭＳ Ｐゴシック" panose="020B0600070205080204" pitchFamily="34" charset="-128"/>
              </a:rPr>
              <a:t>ordf</a:t>
            </a:r>
            <a:r>
              <a:rPr lang="sv-SE" altLang="sv-SE" sz="2400" dirty="0">
                <a:solidFill>
                  <a:schemeClr val="tx2"/>
                </a:solidFill>
                <a:latin typeface="+mn-lt"/>
                <a:ea typeface="ＭＳ Ｐゴシック" panose="020B0600070205080204" pitchFamily="34" charset="-128"/>
              </a:rPr>
              <a:t>)</a:t>
            </a:r>
          </a:p>
          <a:p>
            <a:pPr marL="0" indent="0">
              <a:buFont typeface="Arial" panose="020B0604020202020204" pitchFamily="34" charset="0"/>
              <a:buNone/>
              <a:defRPr/>
            </a:pPr>
            <a:r>
              <a:rPr lang="sv-SE" altLang="sv-SE" sz="2400" dirty="0">
                <a:solidFill>
                  <a:schemeClr val="tx2"/>
                </a:solidFill>
                <a:latin typeface="+mn-lt"/>
                <a:ea typeface="ＭＳ Ｐゴシック" panose="020B0600070205080204" pitchFamily="34" charset="-128"/>
              </a:rPr>
              <a:t>	Karina Andersson (</a:t>
            </a:r>
            <a:r>
              <a:rPr lang="sv-SE" altLang="sv-SE" sz="2400" dirty="0" err="1">
                <a:solidFill>
                  <a:schemeClr val="tx2"/>
                </a:solidFill>
                <a:latin typeface="+mn-lt"/>
                <a:ea typeface="ＭＳ Ｐゴシック" panose="020B0600070205080204" pitchFamily="34" charset="-128"/>
              </a:rPr>
              <a:t>sekr</a:t>
            </a:r>
            <a:r>
              <a:rPr lang="sv-SE" altLang="sv-SE" sz="2400" dirty="0">
                <a:solidFill>
                  <a:schemeClr val="tx2"/>
                </a:solidFill>
                <a:latin typeface="+mn-lt"/>
                <a:ea typeface="ＭＳ Ｐゴシック" panose="020B0600070205080204" pitchFamily="34" charset="-128"/>
              </a:rPr>
              <a:t>)</a:t>
            </a:r>
          </a:p>
          <a:p>
            <a:pPr marL="0" indent="0">
              <a:buFont typeface="Arial" panose="020B0604020202020204" pitchFamily="34" charset="0"/>
              <a:buNone/>
              <a:defRPr/>
            </a:pPr>
            <a:r>
              <a:rPr lang="sv-SE" altLang="sv-SE" sz="2400" dirty="0">
                <a:solidFill>
                  <a:schemeClr val="tx2"/>
                </a:solidFill>
                <a:latin typeface="+mn-lt"/>
                <a:ea typeface="ＭＳ Ｐゴシック" panose="020B0600070205080204" pitchFamily="34" charset="-128"/>
              </a:rPr>
              <a:t>	Thomas L Olsson (DG)</a:t>
            </a:r>
          </a:p>
          <a:p>
            <a:pPr marL="0" indent="0">
              <a:buFont typeface="Arial" panose="020B0604020202020204" pitchFamily="34" charset="0"/>
              <a:buNone/>
              <a:defRPr/>
            </a:pPr>
            <a:r>
              <a:rPr lang="sv-SE" altLang="sv-SE" sz="2400" dirty="0">
                <a:solidFill>
                  <a:schemeClr val="tx2"/>
                </a:solidFill>
                <a:latin typeface="+mn-lt"/>
                <a:ea typeface="ＭＳ Ｐゴシック" panose="020B0600070205080204" pitchFamily="34" charset="-128"/>
              </a:rPr>
              <a:t>	Stig Ottosson (DGE)</a:t>
            </a:r>
          </a:p>
          <a:p>
            <a:pPr marL="0" indent="0">
              <a:buFont typeface="Arial" panose="020B0604020202020204" pitchFamily="34" charset="0"/>
              <a:buNone/>
              <a:defRPr/>
            </a:pPr>
            <a:r>
              <a:rPr lang="sv-SE" altLang="sv-SE" sz="2400" dirty="0">
                <a:solidFill>
                  <a:schemeClr val="tx2"/>
                </a:solidFill>
                <a:latin typeface="+mn-lt"/>
                <a:ea typeface="ＭＳ Ｐゴシック" panose="020B0600070205080204" pitchFamily="34" charset="-128"/>
              </a:rPr>
              <a:t>	Lena </a:t>
            </a:r>
            <a:r>
              <a:rPr lang="sv-SE" altLang="sv-SE" sz="2400" dirty="0" err="1">
                <a:solidFill>
                  <a:schemeClr val="tx2"/>
                </a:solidFill>
                <a:latin typeface="+mn-lt"/>
                <a:ea typeface="ＭＳ Ｐゴシック" panose="020B0600070205080204" pitchFamily="34" charset="-128"/>
              </a:rPr>
              <a:t>Alervall</a:t>
            </a:r>
            <a:r>
              <a:rPr lang="sv-SE" altLang="sv-SE" sz="2400" dirty="0">
                <a:solidFill>
                  <a:schemeClr val="tx2"/>
                </a:solidFill>
                <a:latin typeface="+mn-lt"/>
                <a:ea typeface="ＭＳ Ｐゴシック" panose="020B0600070205080204" pitchFamily="34" charset="-128"/>
              </a:rPr>
              <a:t> (DGN)</a:t>
            </a:r>
          </a:p>
          <a:p>
            <a:pPr marL="0" indent="0">
              <a:buFont typeface="Arial" panose="020B0604020202020204" pitchFamily="34" charset="0"/>
              <a:buNone/>
              <a:defRPr/>
            </a:pPr>
            <a:r>
              <a:rPr lang="sv-SE" altLang="sv-SE" sz="2400" dirty="0">
                <a:solidFill>
                  <a:schemeClr val="tx2"/>
                </a:solidFill>
                <a:latin typeface="+mn-lt"/>
                <a:ea typeface="ＭＳ Ｐゴシック" panose="020B0600070205080204" pitchFamily="34" charset="-128"/>
              </a:rPr>
              <a:t>	Per Haglind (Polio-samordnare)</a:t>
            </a:r>
          </a:p>
          <a:p>
            <a:pPr>
              <a:defRPr/>
            </a:pPr>
            <a:r>
              <a:rPr lang="sv-SE" altLang="sv-SE" sz="2400" dirty="0">
                <a:solidFill>
                  <a:schemeClr val="tx2"/>
                </a:solidFill>
                <a:latin typeface="+mn-lt"/>
                <a:ea typeface="ＭＳ Ｐゴシック" panose="020B0600070205080204" pitchFamily="34" charset="-128"/>
              </a:rPr>
              <a:t>Erbjuder bidrag till klubbprojekt</a:t>
            </a:r>
          </a:p>
          <a:p>
            <a:pPr>
              <a:defRPr/>
            </a:pPr>
            <a:r>
              <a:rPr lang="sv-SE" altLang="sv-SE" sz="2400" dirty="0">
                <a:solidFill>
                  <a:schemeClr val="tx2"/>
                </a:solidFill>
                <a:latin typeface="+mn-lt"/>
                <a:ea typeface="ＭＳ Ｐゴシック" panose="020B0600070205080204" pitchFamily="34" charset="-128"/>
              </a:rPr>
              <a:t>Utbildar, inspirerar och stöttar klubbarna i distriktet</a:t>
            </a:r>
          </a:p>
          <a:p>
            <a:pPr>
              <a:defRPr/>
            </a:pPr>
            <a:r>
              <a:rPr lang="sv-SE" altLang="sv-SE" sz="2400" dirty="0">
                <a:solidFill>
                  <a:schemeClr val="tx2"/>
                </a:solidFill>
                <a:latin typeface="+mn-lt"/>
                <a:ea typeface="ＭＳ Ｐゴシック" panose="020B0600070205080204" pitchFamily="34" charset="-128"/>
              </a:rPr>
              <a:t>Upprätthåller förbindelselänken med The Rotary Foundation (TRF)</a:t>
            </a:r>
          </a:p>
          <a:p>
            <a:pPr marL="0" indent="0">
              <a:buFont typeface="Arial" panose="020B0604020202020204" pitchFamily="34" charset="0"/>
              <a:buNone/>
              <a:defRPr/>
            </a:pPr>
            <a:r>
              <a:rPr lang="sv-SE" altLang="sv-SE" sz="2400" dirty="0">
                <a:latin typeface="Georgia" panose="02040502050405020303" pitchFamily="18" charset="0"/>
                <a:ea typeface="ＭＳ Ｐゴシック" panose="020B0600070205080204" pitchFamily="34" charset="-128"/>
              </a:rPr>
              <a:t>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0" y="457200"/>
            <a:ext cx="9144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sv-SE" altLang="sv-SE" sz="4400" b="1" dirty="0">
                <a:solidFill>
                  <a:srgbClr val="FFFF00"/>
                </a:solidFill>
                <a:effectLst>
                  <a:outerShdw blurRad="38100" dist="38100" dir="2700000" algn="tl">
                    <a:srgbClr val="000000">
                      <a:alpha val="43137"/>
                    </a:srgbClr>
                  </a:outerShdw>
                </a:effectLst>
                <a:latin typeface="+mj-lt"/>
                <a:ea typeface="ＭＳ Ｐゴシック" panose="020B0600070205080204" pitchFamily="34" charset="-128"/>
              </a:rPr>
              <a:t>Kontakt</a:t>
            </a:r>
          </a:p>
        </p:txBody>
      </p:sp>
      <p:sp>
        <p:nvSpPr>
          <p:cNvPr id="33795" name="Rectangle 3"/>
          <p:cNvSpPr>
            <a:spLocks noGrp="1" noChangeArrowheads="1"/>
          </p:cNvSpPr>
          <p:nvPr>
            <p:ph type="body" idx="1"/>
          </p:nvPr>
        </p:nvSpPr>
        <p:spPr>
          <a:xfrm>
            <a:off x="381000" y="1988840"/>
            <a:ext cx="8382000" cy="2548880"/>
          </a:xfrm>
        </p:spPr>
        <p:txBody>
          <a:bodyPr/>
          <a:lstStyle/>
          <a:p>
            <a:pPr marL="457200" lvl="1" indent="0" algn="ctr" eaLnBrk="1" hangingPunct="1">
              <a:buNone/>
              <a:defRPr/>
            </a:pPr>
            <a:endParaRPr lang="sv-SE" sz="2800" b="1" dirty="0">
              <a:solidFill>
                <a:schemeClr val="tx2"/>
              </a:solidFill>
              <a:latin typeface="+mn-lt"/>
            </a:endParaRPr>
          </a:p>
          <a:p>
            <a:pPr marL="457200" lvl="1" indent="0" algn="ctr" eaLnBrk="1" hangingPunct="1">
              <a:buNone/>
              <a:defRPr/>
            </a:pPr>
            <a:r>
              <a:rPr lang="sv-SE" sz="2800" b="1" dirty="0">
                <a:solidFill>
                  <a:schemeClr val="tx2"/>
                </a:solidFill>
                <a:latin typeface="+mn-lt"/>
              </a:rPr>
              <a:t>Peter Gunnarson</a:t>
            </a:r>
          </a:p>
          <a:p>
            <a:pPr marL="457200" lvl="1" indent="0" algn="ctr" eaLnBrk="1" hangingPunct="1">
              <a:buNone/>
              <a:defRPr/>
            </a:pPr>
            <a:r>
              <a:rPr lang="sv-SE" sz="2800" b="1" dirty="0">
                <a:solidFill>
                  <a:schemeClr val="tx2"/>
                </a:solidFill>
                <a:latin typeface="+mn-lt"/>
              </a:rPr>
              <a:t>0705-427220</a:t>
            </a:r>
          </a:p>
          <a:p>
            <a:pPr marL="457200" lvl="1" indent="0" algn="ctr" eaLnBrk="1" hangingPunct="1">
              <a:buNone/>
              <a:defRPr/>
            </a:pPr>
            <a:r>
              <a:rPr lang="sv-SE" sz="2800" b="1" dirty="0">
                <a:solidFill>
                  <a:schemeClr val="tx2"/>
                </a:solidFill>
                <a:latin typeface="+mn-lt"/>
              </a:rPr>
              <a:t>rotary.gunnarson@telia.com</a:t>
            </a:r>
          </a:p>
          <a:p>
            <a:pPr eaLnBrk="1" hangingPunct="1">
              <a:defRPr/>
            </a:pPr>
            <a:endParaRPr lang="en-US" dirty="0"/>
          </a:p>
        </p:txBody>
      </p:sp>
    </p:spTree>
    <p:extLst>
      <p:ext uri="{BB962C8B-B14F-4D97-AF65-F5344CB8AC3E}">
        <p14:creationId xmlns:p14="http://schemas.microsoft.com/office/powerpoint/2010/main" val="201836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0" y="457200"/>
            <a:ext cx="9144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eaLnBrk="1" hangingPunct="1"/>
            <a:r>
              <a:rPr lang="sv-SE" altLang="sv-SE" sz="4400" b="1" dirty="0">
                <a:solidFill>
                  <a:srgbClr val="FFFF00"/>
                </a:solidFill>
                <a:effectLst>
                  <a:outerShdw blurRad="38100" dist="38100" dir="2700000" algn="tl">
                    <a:srgbClr val="000000">
                      <a:alpha val="43137"/>
                    </a:srgbClr>
                  </a:outerShdw>
                </a:effectLst>
                <a:latin typeface="+mj-lt"/>
                <a:ea typeface="ＭＳ Ｐゴシック" panose="020B0600070205080204" pitchFamily="34" charset="-128"/>
              </a:rPr>
              <a:t>Avslutning</a:t>
            </a:r>
          </a:p>
        </p:txBody>
      </p:sp>
      <p:sp>
        <p:nvSpPr>
          <p:cNvPr id="33795" name="Rectangle 3"/>
          <p:cNvSpPr>
            <a:spLocks noGrp="1" noChangeArrowheads="1"/>
          </p:cNvSpPr>
          <p:nvPr>
            <p:ph type="body" idx="1"/>
          </p:nvPr>
        </p:nvSpPr>
        <p:spPr>
          <a:xfrm>
            <a:off x="457200" y="1600200"/>
            <a:ext cx="8382000" cy="4114800"/>
          </a:xfrm>
        </p:spPr>
        <p:txBody>
          <a:bodyPr/>
          <a:lstStyle/>
          <a:p>
            <a:pPr marL="457200" lvl="1" indent="0" algn="ctr" eaLnBrk="1" hangingPunct="1">
              <a:buNone/>
              <a:defRPr/>
            </a:pPr>
            <a:r>
              <a:rPr lang="sv-SE" sz="5400" b="1" dirty="0">
                <a:solidFill>
                  <a:schemeClr val="tx2"/>
                </a:solidFill>
                <a:latin typeface="+mn-lt"/>
              </a:rPr>
              <a:t>Glöm inte att bidra till Rotarys Fonder!</a:t>
            </a:r>
          </a:p>
          <a:p>
            <a:pPr marL="457200" lvl="1" indent="0" algn="ctr" eaLnBrk="1" hangingPunct="1">
              <a:buNone/>
              <a:defRPr/>
            </a:pPr>
            <a:endParaRPr lang="sv-SE" sz="4800" b="1" dirty="0">
              <a:solidFill>
                <a:schemeClr val="tx2"/>
              </a:solidFill>
              <a:latin typeface="+mn-lt"/>
            </a:endParaRPr>
          </a:p>
          <a:p>
            <a:pPr marL="457200" lvl="1" indent="0" algn="ctr" eaLnBrk="1" hangingPunct="1">
              <a:buNone/>
              <a:defRPr/>
            </a:pPr>
            <a:r>
              <a:rPr lang="sv-SE" sz="4800" b="1" dirty="0">
                <a:solidFill>
                  <a:schemeClr val="tx2"/>
                </a:solidFill>
                <a:latin typeface="+mn-lt"/>
              </a:rPr>
              <a:t>Tack för mig!</a:t>
            </a:r>
          </a:p>
          <a:p>
            <a:pPr marL="457200" lvl="1" indent="0" algn="ctr" eaLnBrk="1" hangingPunct="1">
              <a:buNone/>
              <a:defRPr/>
            </a:pPr>
            <a:endParaRPr lang="sv-SE" sz="4800" b="1" dirty="0">
              <a:solidFill>
                <a:schemeClr val="tx2"/>
              </a:solidFill>
              <a:latin typeface="+mn-lt"/>
            </a:endParaRPr>
          </a:p>
          <a:p>
            <a:pPr eaLnBrk="1" hangingPunct="1">
              <a:defRPr/>
            </a:pPr>
            <a:endParaRPr lang="en-US" dirty="0"/>
          </a:p>
          <a:p>
            <a:pPr eaLnBrk="1" hangingPunct="1">
              <a:defRPr/>
            </a:pPr>
            <a:endParaRPr lang="en-US" dirty="0"/>
          </a:p>
        </p:txBody>
      </p:sp>
    </p:spTree>
    <p:extLst>
      <p:ext uri="{BB962C8B-B14F-4D97-AF65-F5344CB8AC3E}">
        <p14:creationId xmlns:p14="http://schemas.microsoft.com/office/powerpoint/2010/main" val="1548255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8"/>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endParaRPr lang="en-US" sz="1600" dirty="0">
              <a:solidFill>
                <a:schemeClr val="tx2"/>
              </a:solidFill>
            </a:endParaRPr>
          </a:p>
        </p:txBody>
      </p:sp>
      <p:sp>
        <p:nvSpPr>
          <p:cNvPr id="11" name="Title 1"/>
          <p:cNvSpPr txBox="1">
            <a:spLocks/>
          </p:cNvSpPr>
          <p:nvPr/>
        </p:nvSpPr>
        <p:spPr bwMode="auto">
          <a:xfrm>
            <a:off x="136135" y="114294"/>
            <a:ext cx="8511654" cy="1252537"/>
          </a:xfrm>
          <a:prstGeom prst="rect">
            <a:avLst/>
          </a:prstGeom>
          <a:noFill/>
          <a:ln w="9525">
            <a:noFill/>
            <a:miter lim="800000"/>
            <a:headEnd/>
            <a:tailEnd/>
          </a:ln>
        </p:spPr>
        <p:txBody>
          <a:bodyPr anchor="ctr"/>
          <a:lstStyle/>
          <a:p>
            <a:pPr algn="ctr"/>
            <a:r>
              <a:rPr lang="en-US" sz="4400" b="1" dirty="0">
                <a:solidFill>
                  <a:srgbClr val="FFFF00"/>
                </a:solidFill>
                <a:effectLst>
                  <a:outerShdw blurRad="38100" dist="38100" dir="2700000" algn="tl">
                    <a:srgbClr val="000000">
                      <a:alpha val="43137"/>
                    </a:srgbClr>
                  </a:outerShdw>
                </a:effectLst>
                <a:latin typeface="+mj-lt"/>
                <a:cs typeface="Georgia"/>
              </a:rPr>
              <a:t>TRF’s Historia</a:t>
            </a:r>
          </a:p>
        </p:txBody>
      </p:sp>
      <p:sp>
        <p:nvSpPr>
          <p:cNvPr id="6" name="Pladsholder til sidefod 5"/>
          <p:cNvSpPr txBox="1">
            <a:spLocks noGrp="1"/>
          </p:cNvSpPr>
          <p:nvPr/>
        </p:nvSpPr>
        <p:spPr>
          <a:xfrm>
            <a:off x="193675" y="6249988"/>
            <a:ext cx="3786188" cy="365125"/>
          </a:xfrm>
          <a:prstGeom prst="rect">
            <a:avLst/>
          </a:prstGeom>
          <a:noFill/>
        </p:spPr>
        <p:txBody>
          <a:bodyPr anchor="ctr"/>
          <a:lstStyle/>
          <a:p>
            <a:pPr fontAlgn="auto">
              <a:spcBef>
                <a:spcPts val="0"/>
              </a:spcBef>
              <a:spcAft>
                <a:spcPts val="0"/>
              </a:spcAft>
              <a:defRPr/>
            </a:pPr>
            <a:endParaRPr lang="en-US" sz="1000" dirty="0">
              <a:solidFill>
                <a:schemeClr val="tx2"/>
              </a:solidFill>
              <a:latin typeface="+mn-lt"/>
              <a:ea typeface="+mn-ea"/>
              <a:cs typeface="+mn-cs"/>
            </a:endParaRPr>
          </a:p>
        </p:txBody>
      </p:sp>
      <p:sp>
        <p:nvSpPr>
          <p:cNvPr id="2" name="textruta 1"/>
          <p:cNvSpPr txBox="1"/>
          <p:nvPr/>
        </p:nvSpPr>
        <p:spPr>
          <a:xfrm>
            <a:off x="899592" y="1412776"/>
            <a:ext cx="7632847" cy="4411079"/>
          </a:xfrm>
          <a:prstGeom prst="rect">
            <a:avLst/>
          </a:prstGeom>
          <a:noFill/>
        </p:spPr>
        <p:txBody>
          <a:bodyPr wrap="square" rtlCol="0">
            <a:spAutoFit/>
          </a:bodyPr>
          <a:lstStyle/>
          <a:p>
            <a:pPr eaLnBrk="1" hangingPunct="1">
              <a:lnSpc>
                <a:spcPct val="80000"/>
              </a:lnSpc>
              <a:defRPr/>
            </a:pPr>
            <a:r>
              <a:rPr lang="sv-SE" altLang="sv-SE" sz="3200" dirty="0">
                <a:solidFill>
                  <a:srgbClr val="073E87"/>
                </a:solidFill>
                <a:latin typeface="+mn-lt"/>
                <a:cs typeface="Georgia"/>
              </a:rPr>
              <a:t>Vid 1917 års Convention föreslog avgående RI presidenten </a:t>
            </a:r>
            <a:r>
              <a:rPr lang="sv-SE" altLang="sv-SE" sz="3200" dirty="0" err="1">
                <a:solidFill>
                  <a:srgbClr val="073E87"/>
                </a:solidFill>
                <a:latin typeface="+mn-lt"/>
                <a:cs typeface="Georgia"/>
              </a:rPr>
              <a:t>Arch</a:t>
            </a:r>
            <a:r>
              <a:rPr lang="sv-SE" altLang="sv-SE" sz="3200" dirty="0">
                <a:solidFill>
                  <a:srgbClr val="073E87"/>
                </a:solidFill>
                <a:latin typeface="+mn-lt"/>
                <a:cs typeface="Georgia"/>
              </a:rPr>
              <a:t> </a:t>
            </a:r>
            <a:r>
              <a:rPr lang="sv-SE" altLang="sv-SE" sz="3200" dirty="0" err="1">
                <a:solidFill>
                  <a:srgbClr val="073E87"/>
                </a:solidFill>
                <a:latin typeface="+mn-lt"/>
                <a:cs typeface="Georgia"/>
              </a:rPr>
              <a:t>Klumph</a:t>
            </a:r>
            <a:r>
              <a:rPr lang="sv-SE" altLang="sv-SE" sz="3200" dirty="0">
                <a:solidFill>
                  <a:srgbClr val="073E87"/>
                </a:solidFill>
                <a:latin typeface="+mn-lt"/>
                <a:cs typeface="Georgia"/>
              </a:rPr>
              <a:t> att det skulle skapas en gåvofond: </a:t>
            </a:r>
          </a:p>
          <a:p>
            <a:pPr eaLnBrk="1" hangingPunct="1">
              <a:lnSpc>
                <a:spcPct val="80000"/>
              </a:lnSpc>
              <a:defRPr/>
            </a:pPr>
            <a:r>
              <a:rPr lang="sv-SE" altLang="sv-SE" sz="3200" dirty="0">
                <a:solidFill>
                  <a:srgbClr val="073E87"/>
                </a:solidFill>
                <a:latin typeface="+mn-lt"/>
                <a:cs typeface="Georgia"/>
              </a:rPr>
              <a:t>”För ändamålet att göra gott i världen”</a:t>
            </a:r>
          </a:p>
          <a:p>
            <a:pPr eaLnBrk="1" hangingPunct="1">
              <a:lnSpc>
                <a:spcPct val="80000"/>
              </a:lnSpc>
              <a:defRPr/>
            </a:pPr>
            <a:endParaRPr lang="sv-SE" altLang="sv-SE" sz="1200" dirty="0">
              <a:solidFill>
                <a:srgbClr val="073E87"/>
              </a:solidFill>
              <a:latin typeface="+mn-lt"/>
              <a:cs typeface="Georgia"/>
            </a:endParaRPr>
          </a:p>
          <a:p>
            <a:pPr eaLnBrk="1" hangingPunct="1">
              <a:lnSpc>
                <a:spcPct val="80000"/>
              </a:lnSpc>
              <a:defRPr/>
            </a:pPr>
            <a:r>
              <a:rPr lang="sv-SE" altLang="sv-SE" sz="3200" dirty="0">
                <a:solidFill>
                  <a:srgbClr val="073E87"/>
                </a:solidFill>
                <a:latin typeface="+mn-lt"/>
                <a:cs typeface="Georgia"/>
              </a:rPr>
              <a:t>The Rotary Club of Kansas City bidrog med  den första donationen på USD 26,50. </a:t>
            </a:r>
          </a:p>
          <a:p>
            <a:pPr eaLnBrk="1" hangingPunct="1">
              <a:lnSpc>
                <a:spcPct val="80000"/>
              </a:lnSpc>
              <a:defRPr/>
            </a:pPr>
            <a:endParaRPr lang="sv-SE" altLang="sv-SE" sz="1800" dirty="0">
              <a:solidFill>
                <a:srgbClr val="073E87"/>
              </a:solidFill>
              <a:latin typeface="+mn-lt"/>
              <a:cs typeface="Georgia"/>
            </a:endParaRPr>
          </a:p>
          <a:p>
            <a:pPr eaLnBrk="1" hangingPunct="1">
              <a:lnSpc>
                <a:spcPct val="80000"/>
              </a:lnSpc>
              <a:defRPr/>
            </a:pPr>
            <a:r>
              <a:rPr lang="sv-SE" altLang="sv-SE" sz="3200" dirty="0">
                <a:solidFill>
                  <a:srgbClr val="073E87"/>
                </a:solidFill>
                <a:latin typeface="+mn-lt"/>
                <a:cs typeface="Georgia"/>
              </a:rPr>
              <a:t>Här startar Rotary Foundations verksamhet</a:t>
            </a:r>
          </a:p>
          <a:p>
            <a:pPr eaLnBrk="1" hangingPunct="1">
              <a:lnSpc>
                <a:spcPct val="80000"/>
              </a:lnSpc>
              <a:defRPr/>
            </a:pPr>
            <a:endParaRPr lang="sv-SE" altLang="sv-SE" sz="1800" dirty="0">
              <a:solidFill>
                <a:srgbClr val="073E87"/>
              </a:solidFill>
              <a:latin typeface="+mn-lt"/>
              <a:cs typeface="Georgia"/>
            </a:endParaRPr>
          </a:p>
          <a:p>
            <a:pPr eaLnBrk="1" hangingPunct="1">
              <a:lnSpc>
                <a:spcPct val="80000"/>
              </a:lnSpc>
              <a:defRPr/>
            </a:pPr>
            <a:endParaRPr lang="sv-SE" altLang="sv-SE" sz="1400" dirty="0">
              <a:solidFill>
                <a:srgbClr val="073E87"/>
              </a:solidFill>
              <a:latin typeface="+mn-lt"/>
              <a:cs typeface="Georgia"/>
            </a:endParaRPr>
          </a:p>
          <a:p>
            <a:pPr eaLnBrk="1" hangingPunct="1">
              <a:lnSpc>
                <a:spcPct val="80000"/>
              </a:lnSpc>
              <a:defRPr/>
            </a:pPr>
            <a:r>
              <a:rPr lang="sv-SE" altLang="sv-SE" sz="3200" dirty="0">
                <a:solidFill>
                  <a:srgbClr val="073E87"/>
                </a:solidFill>
                <a:latin typeface="+mn-lt"/>
                <a:cs typeface="Georgia"/>
              </a:rPr>
              <a:t>Donationer 2020-21: 441 miljoner USD</a:t>
            </a:r>
          </a:p>
          <a:p>
            <a:pPr eaLnBrk="1" hangingPunct="1">
              <a:lnSpc>
                <a:spcPct val="80000"/>
              </a:lnSpc>
              <a:defRPr/>
            </a:pPr>
            <a:r>
              <a:rPr lang="sv-SE" altLang="sv-SE" sz="3200" dirty="0">
                <a:solidFill>
                  <a:srgbClr val="073E87"/>
                </a:solidFill>
                <a:latin typeface="+mn-lt"/>
                <a:cs typeface="Georgia"/>
              </a:rPr>
              <a:t>Bidrag till projekt: 384 miljoner USD</a:t>
            </a:r>
          </a:p>
        </p:txBody>
      </p:sp>
    </p:spTree>
    <p:extLst>
      <p:ext uri="{BB962C8B-B14F-4D97-AF65-F5344CB8AC3E}">
        <p14:creationId xmlns:p14="http://schemas.microsoft.com/office/powerpoint/2010/main" val="43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8"/>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endParaRPr lang="en-US" sz="1600" dirty="0">
              <a:solidFill>
                <a:schemeClr val="tx2"/>
              </a:solidFill>
            </a:endParaRPr>
          </a:p>
        </p:txBody>
      </p:sp>
      <p:sp>
        <p:nvSpPr>
          <p:cNvPr id="11" name="Title 1"/>
          <p:cNvSpPr txBox="1">
            <a:spLocks/>
          </p:cNvSpPr>
          <p:nvPr/>
        </p:nvSpPr>
        <p:spPr bwMode="auto">
          <a:xfrm>
            <a:off x="136135" y="114294"/>
            <a:ext cx="8511654" cy="1252537"/>
          </a:xfrm>
          <a:prstGeom prst="rect">
            <a:avLst/>
          </a:prstGeom>
          <a:noFill/>
          <a:ln w="9525">
            <a:noFill/>
            <a:miter lim="800000"/>
            <a:headEnd/>
            <a:tailEnd/>
          </a:ln>
        </p:spPr>
        <p:txBody>
          <a:bodyPr anchor="ctr"/>
          <a:lstStyle/>
          <a:p>
            <a:pPr algn="ctr"/>
            <a:r>
              <a:rPr lang="en-US" sz="4400" b="1" dirty="0" err="1">
                <a:solidFill>
                  <a:srgbClr val="FFFF00"/>
                </a:solidFill>
                <a:effectLst>
                  <a:outerShdw blurRad="38100" dist="38100" dir="2700000" algn="tl">
                    <a:srgbClr val="000000">
                      <a:alpha val="43137"/>
                    </a:srgbClr>
                  </a:outerShdw>
                </a:effectLst>
                <a:latin typeface="+mj-lt"/>
                <a:cs typeface="Georgia"/>
              </a:rPr>
              <a:t>Stiftelsen</a:t>
            </a:r>
            <a:r>
              <a:rPr lang="en-US" sz="4400" b="1" dirty="0">
                <a:solidFill>
                  <a:srgbClr val="FFFF00"/>
                </a:solidFill>
                <a:effectLst>
                  <a:outerShdw blurRad="38100" dist="38100" dir="2700000" algn="tl">
                    <a:srgbClr val="000000">
                      <a:alpha val="43137"/>
                    </a:srgbClr>
                  </a:outerShdw>
                </a:effectLst>
                <a:latin typeface="+mj-lt"/>
                <a:cs typeface="Georgia"/>
              </a:rPr>
              <a:t> Rotary Foundation</a:t>
            </a:r>
          </a:p>
        </p:txBody>
      </p:sp>
      <p:sp>
        <p:nvSpPr>
          <p:cNvPr id="6" name="Pladsholder til sidefod 5"/>
          <p:cNvSpPr txBox="1">
            <a:spLocks noGrp="1"/>
          </p:cNvSpPr>
          <p:nvPr/>
        </p:nvSpPr>
        <p:spPr>
          <a:xfrm>
            <a:off x="193675" y="6249988"/>
            <a:ext cx="3786188" cy="365125"/>
          </a:xfrm>
          <a:prstGeom prst="rect">
            <a:avLst/>
          </a:prstGeom>
          <a:noFill/>
        </p:spPr>
        <p:txBody>
          <a:bodyPr anchor="ctr"/>
          <a:lstStyle/>
          <a:p>
            <a:pPr fontAlgn="auto">
              <a:spcBef>
                <a:spcPts val="0"/>
              </a:spcBef>
              <a:spcAft>
                <a:spcPts val="0"/>
              </a:spcAft>
              <a:defRPr/>
            </a:pPr>
            <a:endParaRPr lang="en-US" sz="1000" dirty="0">
              <a:solidFill>
                <a:schemeClr val="tx2"/>
              </a:solidFill>
              <a:latin typeface="+mn-lt"/>
              <a:ea typeface="+mn-ea"/>
              <a:cs typeface="+mn-cs"/>
            </a:endParaRPr>
          </a:p>
        </p:txBody>
      </p:sp>
      <p:sp>
        <p:nvSpPr>
          <p:cNvPr id="2" name="textruta 1"/>
          <p:cNvSpPr txBox="1"/>
          <p:nvPr/>
        </p:nvSpPr>
        <p:spPr>
          <a:xfrm>
            <a:off x="539552" y="1628800"/>
            <a:ext cx="7992888" cy="3597267"/>
          </a:xfrm>
          <a:prstGeom prst="rect">
            <a:avLst/>
          </a:prstGeom>
          <a:noFill/>
        </p:spPr>
        <p:txBody>
          <a:bodyPr wrap="square" rtlCol="0">
            <a:spAutoFit/>
          </a:bodyPr>
          <a:lstStyle/>
          <a:p>
            <a:pPr eaLnBrk="1" hangingPunct="1">
              <a:lnSpc>
                <a:spcPct val="80000"/>
              </a:lnSpc>
              <a:defRPr/>
            </a:pPr>
            <a:endParaRPr lang="sv-SE" altLang="sv-SE" sz="3200" dirty="0">
              <a:solidFill>
                <a:srgbClr val="073E87"/>
              </a:solidFill>
              <a:latin typeface="+mn-lt"/>
              <a:cs typeface="Georgia"/>
            </a:endParaRPr>
          </a:p>
          <a:p>
            <a:pPr eaLnBrk="1" hangingPunct="1">
              <a:lnSpc>
                <a:spcPct val="80000"/>
              </a:lnSpc>
              <a:defRPr/>
            </a:pPr>
            <a:r>
              <a:rPr lang="sv-SE" altLang="sv-SE" sz="2800" dirty="0">
                <a:solidFill>
                  <a:srgbClr val="073E87"/>
                </a:solidFill>
                <a:latin typeface="+mn-lt"/>
                <a:cs typeface="Georgia"/>
              </a:rPr>
              <a:t>Rotary Foundation är ingen stiftelse enligt svensk lag, men drivs som en sådan. The Rotary Foundation (TRF) förvaltar stiftelsens kapital som byggs på med donationer och används för att genomföra bidragsfinansierade program.</a:t>
            </a:r>
          </a:p>
          <a:p>
            <a:pPr eaLnBrk="1" hangingPunct="1">
              <a:lnSpc>
                <a:spcPct val="80000"/>
              </a:lnSpc>
              <a:defRPr/>
            </a:pPr>
            <a:endParaRPr lang="sv-SE" altLang="sv-SE" sz="2800" dirty="0">
              <a:solidFill>
                <a:srgbClr val="073E87"/>
              </a:solidFill>
              <a:latin typeface="+mn-lt"/>
              <a:cs typeface="Georgia"/>
            </a:endParaRPr>
          </a:p>
          <a:p>
            <a:pPr eaLnBrk="1" hangingPunct="1">
              <a:lnSpc>
                <a:spcPct val="80000"/>
              </a:lnSpc>
              <a:defRPr/>
            </a:pPr>
            <a:r>
              <a:rPr lang="sv-SE" altLang="sv-SE" sz="2800" dirty="0">
                <a:solidFill>
                  <a:srgbClr val="073E87"/>
                </a:solidFill>
                <a:latin typeface="+mn-lt"/>
                <a:cs typeface="Georgia"/>
              </a:rPr>
              <a:t>Rotary Foundation får inte gå med vinst.</a:t>
            </a:r>
          </a:p>
          <a:p>
            <a:pPr eaLnBrk="1" hangingPunct="1">
              <a:lnSpc>
                <a:spcPct val="80000"/>
              </a:lnSpc>
              <a:defRPr/>
            </a:pPr>
            <a:endParaRPr lang="sv-SE" altLang="sv-SE" sz="2800" dirty="0">
              <a:solidFill>
                <a:srgbClr val="073E87"/>
              </a:solidFill>
              <a:latin typeface="+mn-lt"/>
              <a:cs typeface="Georgia"/>
            </a:endParaRPr>
          </a:p>
          <a:p>
            <a:pPr eaLnBrk="1" hangingPunct="1">
              <a:lnSpc>
                <a:spcPct val="80000"/>
              </a:lnSpc>
              <a:defRPr/>
            </a:pPr>
            <a:r>
              <a:rPr lang="sv-SE" altLang="sv-SE" sz="2800" dirty="0">
                <a:solidFill>
                  <a:srgbClr val="073E87"/>
                </a:solidFill>
                <a:latin typeface="+mn-lt"/>
                <a:cs typeface="Georgia"/>
              </a:rPr>
              <a:t>All förvaltning sker hållbart.</a:t>
            </a:r>
          </a:p>
        </p:txBody>
      </p:sp>
    </p:spTree>
    <p:extLst>
      <p:ext uri="{BB962C8B-B14F-4D97-AF65-F5344CB8AC3E}">
        <p14:creationId xmlns:p14="http://schemas.microsoft.com/office/powerpoint/2010/main" val="152985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8"/>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246C"/>
              </a:solidFill>
              <a:effectLst/>
              <a:uLnTx/>
              <a:uFillTx/>
              <a:latin typeface="Arial" panose="020B0604020202020204" pitchFamily="34" charset="0"/>
              <a:ea typeface="ＭＳ Ｐゴシック" panose="020B0600070205080204" pitchFamily="34" charset="-128"/>
              <a:cs typeface="+mn-cs"/>
            </a:endParaRPr>
          </a:p>
        </p:txBody>
      </p:sp>
      <p:sp>
        <p:nvSpPr>
          <p:cNvPr id="11" name="Title 1"/>
          <p:cNvSpPr txBox="1">
            <a:spLocks/>
          </p:cNvSpPr>
          <p:nvPr/>
        </p:nvSpPr>
        <p:spPr bwMode="auto">
          <a:xfrm>
            <a:off x="136135" y="114294"/>
            <a:ext cx="8511654" cy="1252537"/>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ＭＳ Ｐゴシック" panose="020B0600070205080204" pitchFamily="34" charset="-128"/>
                <a:cs typeface="Georgia"/>
              </a:rPr>
              <a:t>TRF’s </a:t>
            </a:r>
            <a:r>
              <a:rPr kumimoji="0" lang="en-US" sz="44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Calibri"/>
                <a:ea typeface="ＭＳ Ｐゴシック" panose="020B0600070205080204" pitchFamily="34" charset="-128"/>
                <a:cs typeface="Georgia"/>
              </a:rPr>
              <a:t>uppdrag</a:t>
            </a: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ＭＳ Ｐゴシック" panose="020B0600070205080204" pitchFamily="34" charset="-128"/>
              <a:cs typeface="Georgia"/>
            </a:endParaRPr>
          </a:p>
        </p:txBody>
      </p:sp>
      <p:sp>
        <p:nvSpPr>
          <p:cNvPr id="6" name="Pladsholder til sidefod 5"/>
          <p:cNvSpPr txBox="1">
            <a:spLocks noGrp="1"/>
          </p:cNvSpPr>
          <p:nvPr/>
        </p:nvSpPr>
        <p:spPr>
          <a:xfrm>
            <a:off x="193675" y="6249988"/>
            <a:ext cx="3786188" cy="365125"/>
          </a:xfrm>
          <a:prstGeom prst="rect">
            <a:avLst/>
          </a:prstGeom>
          <a:noFill/>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mn-cs"/>
            </a:endParaRPr>
          </a:p>
        </p:txBody>
      </p:sp>
      <p:sp>
        <p:nvSpPr>
          <p:cNvPr id="2" name="textruta 1"/>
          <p:cNvSpPr txBox="1"/>
          <p:nvPr/>
        </p:nvSpPr>
        <p:spPr>
          <a:xfrm>
            <a:off x="553885" y="1988840"/>
            <a:ext cx="8036229" cy="3253839"/>
          </a:xfrm>
          <a:prstGeom prst="rect">
            <a:avLst/>
          </a:prstGeom>
          <a:noFill/>
        </p:spPr>
        <p:txBody>
          <a:bodyPr wrap="square" rtlCol="0">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73E87"/>
                </a:solidFill>
                <a:effectLst/>
                <a:uLnTx/>
                <a:uFillTx/>
                <a:latin typeface="Calibri"/>
                <a:ea typeface="ＭＳ Ｐゴシック" panose="020B0600070205080204" pitchFamily="34" charset="-128"/>
                <a:cs typeface="Georgia"/>
              </a:rPr>
              <a:t>The Rotary Foundations uppgift är att stödja Rotaryklubbar med bidrag till lokala och internationella, humanitära och kulturella projekt. Därigenom stöds Rotarys verksamhet för att uppnå Rotarys syfte och målsättning —</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sv-SE" altLang="sv-SE" sz="3200" b="0" i="0" u="none" strike="noStrike" kern="1200" cap="none" spc="0" normalizeH="0" baseline="0" noProof="0" dirty="0">
              <a:ln>
                <a:noFill/>
              </a:ln>
              <a:solidFill>
                <a:srgbClr val="073E87"/>
              </a:solidFill>
              <a:effectLst/>
              <a:uLnTx/>
              <a:uFillTx/>
              <a:latin typeface="Calibri"/>
              <a:ea typeface="ＭＳ Ｐゴシック" panose="020B0600070205080204" pitchFamily="34" charset="-128"/>
              <a:cs typeface="Georgia"/>
            </a:endParaRP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sv-SE" altLang="sv-SE" sz="3200" b="1" i="0" u="none" strike="noStrike" kern="1200" cap="none" spc="0" normalizeH="0" baseline="0" noProof="0" dirty="0">
                <a:ln>
                  <a:noFill/>
                </a:ln>
                <a:solidFill>
                  <a:srgbClr val="073E87"/>
                </a:solidFill>
                <a:effectLst/>
                <a:uLnTx/>
                <a:uFillTx/>
                <a:latin typeface="Calibri"/>
                <a:ea typeface="ＭＳ Ｐゴシック" panose="020B0600070205080204" pitchFamily="34" charset="-128"/>
                <a:cs typeface="Georgia"/>
              </a:rPr>
              <a:t>Världsförståelse och fred</a:t>
            </a:r>
            <a:r>
              <a:rPr kumimoji="0" lang="sv-SE" altLang="sv-SE" sz="3200" b="0" i="0" u="none" strike="noStrike" kern="1200" cap="none" spc="0" normalizeH="0" baseline="0" noProof="0" dirty="0">
                <a:ln>
                  <a:noFill/>
                </a:ln>
                <a:solidFill>
                  <a:srgbClr val="073E87"/>
                </a:solidFill>
                <a:effectLst/>
                <a:uLnTx/>
                <a:uFillTx/>
                <a:latin typeface="Calibri"/>
                <a:ea typeface="ＭＳ Ｐゴシック" panose="020B0600070205080204" pitchFamily="34" charset="-128"/>
                <a:cs typeface="Georgia"/>
              </a:rPr>
              <a:t>.</a:t>
            </a:r>
          </a:p>
          <a:p>
            <a:pPr marL="0" marR="0" lvl="0" indent="0" algn="l" defTabSz="914400" rtl="0" eaLnBrk="1" fontAlgn="base" latinLnBrk="0" hangingPunct="1">
              <a:lnSpc>
                <a:spcPct val="80000"/>
              </a:lnSpc>
              <a:spcBef>
                <a:spcPct val="0"/>
              </a:spcBef>
              <a:spcAft>
                <a:spcPct val="0"/>
              </a:spcAft>
              <a:buClrTx/>
              <a:buSzTx/>
              <a:buFontTx/>
              <a:buNone/>
              <a:tabLst/>
              <a:defRPr/>
            </a:pPr>
            <a:endParaRPr kumimoji="0" lang="sv-SE" altLang="sv-SE" sz="3200" b="0" i="0" u="none" strike="noStrike" kern="1200" cap="none" spc="0" normalizeH="0" baseline="0" noProof="0" dirty="0">
              <a:ln>
                <a:noFill/>
              </a:ln>
              <a:solidFill>
                <a:srgbClr val="073E87"/>
              </a:solidFill>
              <a:effectLst/>
              <a:uLnTx/>
              <a:uFillTx/>
              <a:latin typeface="Calibri"/>
              <a:ea typeface="ＭＳ Ｐゴシック" panose="020B0600070205080204" pitchFamily="34" charset="-128"/>
              <a:cs typeface="Georgia"/>
            </a:endParaRPr>
          </a:p>
        </p:txBody>
      </p:sp>
    </p:spTree>
    <p:extLst>
      <p:ext uri="{BB962C8B-B14F-4D97-AF65-F5344CB8AC3E}">
        <p14:creationId xmlns:p14="http://schemas.microsoft.com/office/powerpoint/2010/main" val="1769568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8"/>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00246C"/>
              </a:solidFill>
              <a:effectLst/>
              <a:uLnTx/>
              <a:uFillTx/>
              <a:latin typeface="Arial" panose="020B0604020202020204" pitchFamily="34" charset="0"/>
              <a:ea typeface="ＭＳ Ｐゴシック" panose="020B0600070205080204" pitchFamily="34" charset="-128"/>
              <a:cs typeface="+mn-cs"/>
            </a:endParaRPr>
          </a:p>
        </p:txBody>
      </p:sp>
      <p:sp>
        <p:nvSpPr>
          <p:cNvPr id="11" name="Title 1"/>
          <p:cNvSpPr txBox="1">
            <a:spLocks/>
          </p:cNvSpPr>
          <p:nvPr/>
        </p:nvSpPr>
        <p:spPr bwMode="auto">
          <a:xfrm>
            <a:off x="136135" y="114294"/>
            <a:ext cx="8511654" cy="1252537"/>
          </a:xfrm>
          <a:prstGeom prst="rect">
            <a:avLst/>
          </a:prstGeom>
          <a:noFill/>
          <a:ln w="9525">
            <a:noFill/>
            <a:miter lim="800000"/>
            <a:headEnd/>
            <a:tailEnd/>
          </a:ln>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4400" b="1" dirty="0">
                <a:solidFill>
                  <a:srgbClr val="FFFF00"/>
                </a:solidFill>
                <a:effectLst>
                  <a:outerShdw blurRad="38100" dist="38100" dir="2700000" algn="tl">
                    <a:srgbClr val="000000">
                      <a:alpha val="43137"/>
                    </a:srgbClr>
                  </a:outerShdw>
                </a:effectLst>
                <a:latin typeface="Calibri"/>
                <a:cs typeface="Georgia"/>
              </a:rPr>
              <a:t>TRF </a:t>
            </a:r>
            <a:r>
              <a:rPr lang="en-US" sz="4400" b="1" dirty="0" err="1">
                <a:solidFill>
                  <a:srgbClr val="FFFF00"/>
                </a:solidFill>
                <a:effectLst>
                  <a:outerShdw blurRad="38100" dist="38100" dir="2700000" algn="tl">
                    <a:srgbClr val="000000">
                      <a:alpha val="43137"/>
                    </a:srgbClr>
                  </a:outerShdw>
                </a:effectLst>
                <a:latin typeface="Calibri"/>
                <a:cs typeface="Georgia"/>
              </a:rPr>
              <a:t>har</a:t>
            </a:r>
            <a:r>
              <a:rPr lang="en-US" sz="4400" b="1" dirty="0">
                <a:solidFill>
                  <a:srgbClr val="FFFF00"/>
                </a:solidFill>
                <a:effectLst>
                  <a:outerShdw blurRad="38100" dist="38100" dir="2700000" algn="tl">
                    <a:srgbClr val="000000">
                      <a:alpha val="43137"/>
                    </a:srgbClr>
                  </a:outerShdw>
                </a:effectLst>
                <a:latin typeface="Calibri"/>
                <a:cs typeface="Georgia"/>
              </a:rPr>
              <a:t> bra </a:t>
            </a:r>
            <a:r>
              <a:rPr lang="en-US" sz="4400" b="1" dirty="0" err="1">
                <a:solidFill>
                  <a:srgbClr val="FFFF00"/>
                </a:solidFill>
                <a:effectLst>
                  <a:outerShdw blurRad="38100" dist="38100" dir="2700000" algn="tl">
                    <a:srgbClr val="000000">
                      <a:alpha val="43137"/>
                    </a:srgbClr>
                  </a:outerShdw>
                </a:effectLst>
                <a:latin typeface="Calibri"/>
                <a:cs typeface="Georgia"/>
              </a:rPr>
              <a:t>förvaltning</a:t>
            </a:r>
            <a:endParaRPr kumimoji="0" lang="en-US"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a:ea typeface="ＭＳ Ｐゴシック" panose="020B0600070205080204" pitchFamily="34" charset="-128"/>
              <a:cs typeface="Georgia"/>
            </a:endParaRPr>
          </a:p>
        </p:txBody>
      </p:sp>
      <p:sp>
        <p:nvSpPr>
          <p:cNvPr id="6" name="Pladsholder til sidefod 5"/>
          <p:cNvSpPr txBox="1">
            <a:spLocks noGrp="1"/>
          </p:cNvSpPr>
          <p:nvPr/>
        </p:nvSpPr>
        <p:spPr>
          <a:xfrm>
            <a:off x="193675" y="6249988"/>
            <a:ext cx="3786188" cy="365125"/>
          </a:xfrm>
          <a:prstGeom prst="rect">
            <a:avLst/>
          </a:prstGeom>
          <a:noFill/>
        </p:spPr>
        <p:txBody>
          <a:bodyPr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00246C"/>
              </a:solidFill>
              <a:effectLst/>
              <a:uLnTx/>
              <a:uFillTx/>
              <a:latin typeface="Calibri"/>
              <a:ea typeface="ＭＳ Ｐゴシック" panose="020B0600070205080204" pitchFamily="34" charset="-128"/>
              <a:cs typeface="+mn-cs"/>
            </a:endParaRPr>
          </a:p>
        </p:txBody>
      </p:sp>
      <p:sp>
        <p:nvSpPr>
          <p:cNvPr id="2" name="textruta 1"/>
          <p:cNvSpPr txBox="1"/>
          <p:nvPr/>
        </p:nvSpPr>
        <p:spPr>
          <a:xfrm>
            <a:off x="503040" y="1777785"/>
            <a:ext cx="8640960" cy="890115"/>
          </a:xfrm>
          <a:prstGeom prst="rect">
            <a:avLst/>
          </a:prstGeom>
          <a:noFill/>
        </p:spPr>
        <p:txBody>
          <a:bodyPr wrap="square" rtlCol="0">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0" lang="sv-SE" altLang="sv-SE" sz="3200" b="0" i="0" u="none" strike="noStrike" kern="1200" cap="none" spc="0" normalizeH="0" baseline="0" noProof="0" dirty="0">
                <a:ln>
                  <a:noFill/>
                </a:ln>
                <a:solidFill>
                  <a:srgbClr val="073E87"/>
                </a:solidFill>
                <a:effectLst/>
                <a:uLnTx/>
                <a:uFillTx/>
                <a:latin typeface="Calibri"/>
                <a:ea typeface="ＭＳ Ｐゴシック" panose="020B0600070205080204" pitchFamily="34" charset="-128"/>
                <a:cs typeface="Georgia"/>
              </a:rPr>
              <a:t>Rotary Foundation </a:t>
            </a:r>
            <a:r>
              <a:rPr kumimoji="0" lang="sv-SE" altLang="sv-SE" sz="3200" b="0" i="0" u="none" strike="noStrike" kern="1200" cap="none" spc="0" normalizeH="0" baseline="0" noProof="0" dirty="0" err="1">
                <a:ln>
                  <a:noFill/>
                </a:ln>
                <a:solidFill>
                  <a:srgbClr val="073E87"/>
                </a:solidFill>
                <a:effectLst/>
                <a:uLnTx/>
                <a:uFillTx/>
                <a:latin typeface="Calibri"/>
                <a:ea typeface="ＭＳ Ｐゴシック" panose="020B0600070205080204" pitchFamily="34" charset="-128"/>
                <a:cs typeface="Georgia"/>
              </a:rPr>
              <a:t>topprankas</a:t>
            </a:r>
            <a:r>
              <a:rPr kumimoji="0" lang="sv-SE" altLang="sv-SE" sz="3200" b="0" i="0" u="none" strike="noStrike" kern="1200" cap="none" spc="0" normalizeH="0" baseline="0" noProof="0" dirty="0">
                <a:ln>
                  <a:noFill/>
                </a:ln>
                <a:solidFill>
                  <a:srgbClr val="073E87"/>
                </a:solidFill>
                <a:effectLst/>
                <a:uLnTx/>
                <a:uFillTx/>
                <a:latin typeface="Calibri"/>
                <a:ea typeface="ＭＳ Ｐゴシック" panose="020B0600070205080204" pitchFamily="34" charset="-128"/>
                <a:cs typeface="Georgia"/>
              </a:rPr>
              <a:t> år efter år för sin effektivitet och välskötta organisation.</a:t>
            </a:r>
            <a:endParaRPr kumimoji="0" lang="sv-SE" altLang="sv-SE" sz="2800" b="0" i="0" u="none" strike="noStrike" kern="1200" cap="none" spc="0" normalizeH="0" baseline="0" noProof="0" dirty="0">
              <a:ln>
                <a:noFill/>
              </a:ln>
              <a:solidFill>
                <a:srgbClr val="073E87"/>
              </a:solidFill>
              <a:effectLst/>
              <a:uLnTx/>
              <a:uFillTx/>
              <a:latin typeface="Calibri"/>
              <a:ea typeface="ＭＳ Ｐゴシック" panose="020B0600070205080204" pitchFamily="34" charset="-128"/>
              <a:cs typeface="Georgia"/>
            </a:endParaRPr>
          </a:p>
        </p:txBody>
      </p:sp>
      <p:pic>
        <p:nvPicPr>
          <p:cNvPr id="4" name="Bildobjekt 3">
            <a:extLst>
              <a:ext uri="{FF2B5EF4-FFF2-40B4-BE49-F238E27FC236}">
                <a16:creationId xmlns:a16="http://schemas.microsoft.com/office/drawing/2014/main" id="{AECF62D5-28B8-4530-840F-3ADDFC6E8A98}"/>
              </a:ext>
            </a:extLst>
          </p:cNvPr>
          <p:cNvPicPr>
            <a:picLocks noChangeAspect="1"/>
          </p:cNvPicPr>
          <p:nvPr/>
        </p:nvPicPr>
        <p:blipFill>
          <a:blip r:embed="rId3"/>
          <a:stretch>
            <a:fillRect/>
          </a:stretch>
        </p:blipFill>
        <p:spPr>
          <a:xfrm>
            <a:off x="1907704" y="3429000"/>
            <a:ext cx="5472131" cy="2288870"/>
          </a:xfrm>
          <a:prstGeom prst="rect">
            <a:avLst/>
          </a:prstGeom>
        </p:spPr>
      </p:pic>
    </p:spTree>
    <p:extLst>
      <p:ext uri="{BB962C8B-B14F-4D97-AF65-F5344CB8AC3E}">
        <p14:creationId xmlns:p14="http://schemas.microsoft.com/office/powerpoint/2010/main" val="133832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4213" y="457200"/>
            <a:ext cx="8459787"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lgn="ctr"/>
            <a:r>
              <a:rPr lang="sv-SE" altLang="sv-SE" sz="4400" b="1" dirty="0">
                <a:solidFill>
                  <a:srgbClr val="FFFF00"/>
                </a:solidFill>
                <a:effectLst>
                  <a:outerShdw blurRad="38100" dist="38100" dir="2700000" algn="tl">
                    <a:srgbClr val="000000">
                      <a:alpha val="43137"/>
                    </a:srgbClr>
                  </a:outerShdw>
                </a:effectLst>
                <a:latin typeface="+mj-lt"/>
                <a:ea typeface="ＭＳ Ｐゴシック" panose="020B0600070205080204" pitchFamily="34" charset="-128"/>
              </a:rPr>
              <a:t>Fokusområden</a:t>
            </a:r>
            <a:endParaRPr lang="sv-SE" altLang="sv-SE" sz="4400" b="1" dirty="0">
              <a:solidFill>
                <a:srgbClr val="FFFF00"/>
              </a:solidFill>
              <a:effectLst>
                <a:outerShdw blurRad="38100" dist="38100" dir="2700000" algn="tl">
                  <a:srgbClr val="000000">
                    <a:alpha val="43137"/>
                  </a:srgbClr>
                </a:outerShdw>
              </a:effectLst>
              <a:latin typeface="+mj-lt"/>
              <a:ea typeface="ＭＳ Ｐゴシック" panose="020B0600070205080204" pitchFamily="34" charset="-128"/>
              <a:sym typeface="Arial" panose="020B0604020202020204" pitchFamily="34" charset="0"/>
            </a:endParaRPr>
          </a:p>
        </p:txBody>
      </p:sp>
      <p:sp>
        <p:nvSpPr>
          <p:cNvPr id="23563" name="Rectangle 11"/>
          <p:cNvSpPr>
            <a:spLocks noChangeArrowheads="1"/>
          </p:cNvSpPr>
          <p:nvPr/>
        </p:nvSpPr>
        <p:spPr bwMode="auto">
          <a:xfrm>
            <a:off x="2915816" y="1399823"/>
            <a:ext cx="5328592"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6550" indent="-3365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457200" marR="0" lvl="0" indent="-457200" algn="l" defTabSz="914400" rtl="0" eaLnBrk="0" fontAlgn="base" latinLnBrk="0" hangingPunct="0">
              <a:lnSpc>
                <a:spcPct val="130000"/>
              </a:lnSpc>
              <a:spcBef>
                <a:spcPct val="20000"/>
              </a:spcBef>
              <a:spcAft>
                <a:spcPct val="0"/>
              </a:spcAft>
              <a:buClrTx/>
              <a:buSzPct val="100000"/>
              <a:buFont typeface="Arial" panose="020B0604020202020204" pitchFamily="34" charset="0"/>
              <a:buChar char="•"/>
              <a:tabLst/>
              <a:defRPr/>
            </a:pPr>
            <a:r>
              <a:rPr kumimoji="0" lang="sv-SE" altLang="sv-SE" sz="2800" b="0" i="0" u="none" strike="noStrike" kern="1200" cap="none" spc="0" normalizeH="0" baseline="0" noProof="0" dirty="0">
                <a:ln>
                  <a:noFill/>
                </a:ln>
                <a:solidFill>
                  <a:srgbClr val="58585A"/>
                </a:solidFill>
                <a:effectLst/>
                <a:uLnTx/>
                <a:uFillTx/>
                <a:latin typeface="Calibri"/>
                <a:ea typeface="ＭＳ Ｐゴシック" panose="020B0600070205080204" pitchFamily="34" charset="-128"/>
                <a:cs typeface="+mn-cs"/>
                <a:sym typeface="Arial" panose="020B0604020202020204" pitchFamily="34" charset="0"/>
              </a:rPr>
              <a:t>Främja fred</a:t>
            </a:r>
          </a:p>
          <a:p>
            <a:pPr marL="457200" marR="0" lvl="0" indent="-457200" algn="l" defTabSz="914400" rtl="0" eaLnBrk="0" fontAlgn="base" latinLnBrk="0" hangingPunct="0">
              <a:lnSpc>
                <a:spcPct val="130000"/>
              </a:lnSpc>
              <a:spcBef>
                <a:spcPct val="20000"/>
              </a:spcBef>
              <a:spcAft>
                <a:spcPct val="0"/>
              </a:spcAft>
              <a:buClrTx/>
              <a:buSzPct val="100000"/>
              <a:buFont typeface="Arial" panose="020B0604020202020204" pitchFamily="34" charset="0"/>
              <a:buChar char="•"/>
              <a:tabLst/>
              <a:defRPr/>
            </a:pPr>
            <a:r>
              <a:rPr kumimoji="0" lang="sv-SE" altLang="sv-SE" sz="2800" b="0" i="0" u="none" strike="noStrike" kern="1200" cap="none" spc="0" normalizeH="0" baseline="0" noProof="0" dirty="0">
                <a:ln>
                  <a:noFill/>
                </a:ln>
                <a:solidFill>
                  <a:srgbClr val="58585A"/>
                </a:solidFill>
                <a:effectLst/>
                <a:uLnTx/>
                <a:uFillTx/>
                <a:latin typeface="Calibri"/>
                <a:ea typeface="ＭＳ Ｐゴシック" panose="020B0600070205080204" pitchFamily="34" charset="-128"/>
                <a:cs typeface="+mn-cs"/>
                <a:sym typeface="Arial" panose="020B0604020202020204" pitchFamily="34" charset="0"/>
              </a:rPr>
              <a:t>Bekämpa sjukdomar</a:t>
            </a:r>
          </a:p>
          <a:p>
            <a:pPr marL="457200" marR="0" lvl="0" indent="-457200" algn="l" defTabSz="914400" rtl="0" eaLnBrk="0" fontAlgn="base" latinLnBrk="0" hangingPunct="0">
              <a:lnSpc>
                <a:spcPct val="130000"/>
              </a:lnSpc>
              <a:spcBef>
                <a:spcPct val="20000"/>
              </a:spcBef>
              <a:spcAft>
                <a:spcPct val="0"/>
              </a:spcAft>
              <a:buClrTx/>
              <a:buSzPct val="100000"/>
              <a:buFont typeface="Arial" panose="020B0604020202020204" pitchFamily="34" charset="0"/>
              <a:buChar char="•"/>
              <a:tabLst/>
              <a:defRPr/>
            </a:pPr>
            <a:r>
              <a:rPr kumimoji="0" lang="sv-SE" altLang="sv-SE" sz="2800" b="0" i="0" u="none" strike="noStrike" kern="1200" cap="none" spc="0" normalizeH="0" baseline="0" noProof="0" dirty="0">
                <a:ln>
                  <a:noFill/>
                </a:ln>
                <a:solidFill>
                  <a:srgbClr val="58585A"/>
                </a:solidFill>
                <a:effectLst/>
                <a:uLnTx/>
                <a:uFillTx/>
                <a:latin typeface="Calibri"/>
                <a:ea typeface="ＭＳ Ｐゴシック" panose="020B0600070205080204" pitchFamily="34" charset="-128"/>
                <a:cs typeface="+mn-cs"/>
                <a:sym typeface="Arial" panose="020B0604020202020204" pitchFamily="34" charset="0"/>
              </a:rPr>
              <a:t>Tillhandahålla rent vatten</a:t>
            </a:r>
          </a:p>
          <a:p>
            <a:pPr marL="457200" marR="0" lvl="0" indent="-457200" algn="l" defTabSz="914400" rtl="0" eaLnBrk="0" fontAlgn="base" latinLnBrk="0" hangingPunct="0">
              <a:lnSpc>
                <a:spcPct val="130000"/>
              </a:lnSpc>
              <a:spcBef>
                <a:spcPct val="20000"/>
              </a:spcBef>
              <a:spcAft>
                <a:spcPct val="0"/>
              </a:spcAft>
              <a:buClrTx/>
              <a:buSzPct val="100000"/>
              <a:buFont typeface="Arial" panose="020B0604020202020204" pitchFamily="34" charset="0"/>
              <a:buChar char="•"/>
              <a:tabLst/>
              <a:defRPr/>
            </a:pPr>
            <a:r>
              <a:rPr kumimoji="0" lang="sv-SE" altLang="sv-SE" sz="2800" b="0" i="0" u="none" strike="noStrike" kern="1200" cap="none" spc="0" normalizeH="0" baseline="0" noProof="0" dirty="0">
                <a:ln>
                  <a:noFill/>
                </a:ln>
                <a:solidFill>
                  <a:srgbClr val="58585A"/>
                </a:solidFill>
                <a:effectLst/>
                <a:uLnTx/>
                <a:uFillTx/>
                <a:latin typeface="Calibri"/>
                <a:ea typeface="ＭＳ Ｐゴシック" panose="020B0600070205080204" pitchFamily="34" charset="-128"/>
                <a:cs typeface="+mn-cs"/>
                <a:sym typeface="Arial" panose="020B0604020202020204" pitchFamily="34" charset="0"/>
              </a:rPr>
              <a:t>Rädda livet på mödrar och barn</a:t>
            </a:r>
          </a:p>
          <a:p>
            <a:pPr marL="457200" marR="0" lvl="0" indent="-457200" algn="l" defTabSz="914400" rtl="0" eaLnBrk="0" fontAlgn="base" latinLnBrk="0" hangingPunct="0">
              <a:lnSpc>
                <a:spcPct val="130000"/>
              </a:lnSpc>
              <a:spcBef>
                <a:spcPct val="20000"/>
              </a:spcBef>
              <a:spcAft>
                <a:spcPct val="0"/>
              </a:spcAft>
              <a:buClrTx/>
              <a:buSzPct val="100000"/>
              <a:buFont typeface="Arial" panose="020B0604020202020204" pitchFamily="34" charset="0"/>
              <a:buChar char="•"/>
              <a:tabLst/>
              <a:defRPr/>
            </a:pPr>
            <a:r>
              <a:rPr kumimoji="0" lang="sv-SE" altLang="sv-SE" sz="2800" b="0" i="0" u="none" strike="noStrike" kern="1200" cap="none" spc="0" normalizeH="0" baseline="0" noProof="0" dirty="0">
                <a:ln>
                  <a:noFill/>
                </a:ln>
                <a:solidFill>
                  <a:srgbClr val="58585A"/>
                </a:solidFill>
                <a:effectLst/>
                <a:uLnTx/>
                <a:uFillTx/>
                <a:latin typeface="Calibri"/>
                <a:ea typeface="ＭＳ Ｐゴシック" panose="020B0600070205080204" pitchFamily="34" charset="-128"/>
                <a:cs typeface="+mn-cs"/>
                <a:sym typeface="Arial" panose="020B0604020202020204" pitchFamily="34" charset="0"/>
              </a:rPr>
              <a:t>Stödja utbildning</a:t>
            </a:r>
          </a:p>
          <a:p>
            <a:pPr marL="457200" marR="0" lvl="0" indent="-457200" algn="l" defTabSz="914400" rtl="0" eaLnBrk="0" fontAlgn="base" latinLnBrk="0" hangingPunct="0">
              <a:lnSpc>
                <a:spcPct val="130000"/>
              </a:lnSpc>
              <a:spcBef>
                <a:spcPct val="20000"/>
              </a:spcBef>
              <a:spcAft>
                <a:spcPct val="0"/>
              </a:spcAft>
              <a:buClrTx/>
              <a:buSzPct val="100000"/>
              <a:buFont typeface="Arial" panose="020B0604020202020204" pitchFamily="34" charset="0"/>
              <a:buChar char="•"/>
              <a:tabLst/>
              <a:defRPr/>
            </a:pPr>
            <a:r>
              <a:rPr kumimoji="0" lang="sv-SE" altLang="sv-SE" sz="2800" b="0" i="0" u="none" strike="noStrike" kern="1200" cap="none" spc="0" normalizeH="0" baseline="0" noProof="0" dirty="0">
                <a:ln>
                  <a:noFill/>
                </a:ln>
                <a:solidFill>
                  <a:srgbClr val="58585A"/>
                </a:solidFill>
                <a:effectLst/>
                <a:uLnTx/>
                <a:uFillTx/>
                <a:latin typeface="Calibri"/>
                <a:ea typeface="ＭＳ Ｐゴシック" panose="020B0600070205080204" pitchFamily="34" charset="-128"/>
                <a:cs typeface="+mn-cs"/>
                <a:sym typeface="Arial" panose="020B0604020202020204" pitchFamily="34" charset="0"/>
              </a:rPr>
              <a:t>Få lokala ekonomier att växa</a:t>
            </a:r>
          </a:p>
          <a:p>
            <a:pPr marL="457200" marR="0" lvl="0" indent="-457200" algn="l" defTabSz="914400" rtl="0" eaLnBrk="0" fontAlgn="base" latinLnBrk="0" hangingPunct="0">
              <a:lnSpc>
                <a:spcPct val="130000"/>
              </a:lnSpc>
              <a:spcBef>
                <a:spcPct val="20000"/>
              </a:spcBef>
              <a:spcAft>
                <a:spcPct val="0"/>
              </a:spcAft>
              <a:buClrTx/>
              <a:buSzPct val="100000"/>
              <a:buFont typeface="Arial" panose="020B0604020202020204" pitchFamily="34" charset="0"/>
              <a:buChar char="•"/>
              <a:tabLst/>
              <a:defRPr/>
            </a:pPr>
            <a:r>
              <a:rPr lang="sv-SE" altLang="sv-SE" sz="2800" dirty="0">
                <a:solidFill>
                  <a:srgbClr val="58585A"/>
                </a:solidFill>
                <a:latin typeface="Calibri"/>
                <a:sym typeface="Arial" panose="020B0604020202020204" pitchFamily="34" charset="0"/>
              </a:rPr>
              <a:t>Miljö</a:t>
            </a:r>
            <a:br>
              <a:rPr kumimoji="0" lang="sv-SE" altLang="sv-SE" sz="2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sym typeface="Arial" panose="020B0604020202020204" pitchFamily="34" charset="0"/>
              </a:rPr>
            </a:br>
            <a:endParaRPr kumimoji="0" lang="sv-SE" altLang="sv-SE" sz="2800" b="0" i="0" u="none" strike="noStrike" kern="1200" cap="none" spc="0" normalizeH="0" baseline="0" noProof="0" dirty="0">
              <a:ln>
                <a:noFill/>
              </a:ln>
              <a:solidFill>
                <a:srgbClr val="000000"/>
              </a:solidFill>
              <a:effectLst/>
              <a:uLnTx/>
              <a:uFillTx/>
              <a:latin typeface="Calibri"/>
              <a:ea typeface="ＭＳ Ｐゴシック" panose="020B0600070205080204" pitchFamily="34" charset="-128"/>
              <a:cs typeface="+mn-cs"/>
              <a:sym typeface="Arial" panose="020B0604020202020204" pitchFamily="34" charset="0"/>
            </a:endParaRPr>
          </a:p>
        </p:txBody>
      </p:sp>
      <p:pic>
        <p:nvPicPr>
          <p:cNvPr id="3" name="Bildobjekt 2">
            <a:extLst>
              <a:ext uri="{FF2B5EF4-FFF2-40B4-BE49-F238E27FC236}">
                <a16:creationId xmlns:a16="http://schemas.microsoft.com/office/drawing/2014/main" id="{7689F98B-9F14-40A4-9C02-3F8CF4FEC90C}"/>
              </a:ext>
            </a:extLst>
          </p:cNvPr>
          <p:cNvPicPr>
            <a:picLocks noChangeAspect="1"/>
          </p:cNvPicPr>
          <p:nvPr/>
        </p:nvPicPr>
        <p:blipFill>
          <a:blip r:embed="rId2"/>
          <a:stretch>
            <a:fillRect/>
          </a:stretch>
        </p:blipFill>
        <p:spPr>
          <a:xfrm>
            <a:off x="789839" y="1296088"/>
            <a:ext cx="784225" cy="1016962"/>
          </a:xfrm>
          <a:prstGeom prst="rect">
            <a:avLst/>
          </a:prstGeom>
        </p:spPr>
      </p:pic>
      <p:pic>
        <p:nvPicPr>
          <p:cNvPr id="5" name="Bildobjekt 4">
            <a:extLst>
              <a:ext uri="{FF2B5EF4-FFF2-40B4-BE49-F238E27FC236}">
                <a16:creationId xmlns:a16="http://schemas.microsoft.com/office/drawing/2014/main" id="{67896C87-A7C9-4CBC-BF2E-D405EBE6C782}"/>
              </a:ext>
            </a:extLst>
          </p:cNvPr>
          <p:cNvPicPr>
            <a:picLocks noChangeAspect="1"/>
          </p:cNvPicPr>
          <p:nvPr/>
        </p:nvPicPr>
        <p:blipFill>
          <a:blip r:embed="rId3"/>
          <a:stretch>
            <a:fillRect/>
          </a:stretch>
        </p:blipFill>
        <p:spPr>
          <a:xfrm>
            <a:off x="1899550" y="1863199"/>
            <a:ext cx="784225" cy="997653"/>
          </a:xfrm>
          <a:prstGeom prst="rect">
            <a:avLst/>
          </a:prstGeom>
        </p:spPr>
      </p:pic>
      <p:pic>
        <p:nvPicPr>
          <p:cNvPr id="7" name="Bildobjekt 6">
            <a:extLst>
              <a:ext uri="{FF2B5EF4-FFF2-40B4-BE49-F238E27FC236}">
                <a16:creationId xmlns:a16="http://schemas.microsoft.com/office/drawing/2014/main" id="{8B24716D-3DA7-440D-A081-2D1543FFE2DD}"/>
              </a:ext>
            </a:extLst>
          </p:cNvPr>
          <p:cNvPicPr>
            <a:picLocks noChangeAspect="1"/>
          </p:cNvPicPr>
          <p:nvPr/>
        </p:nvPicPr>
        <p:blipFill>
          <a:blip r:embed="rId4"/>
          <a:stretch>
            <a:fillRect/>
          </a:stretch>
        </p:blipFill>
        <p:spPr>
          <a:xfrm>
            <a:off x="789838" y="2615554"/>
            <a:ext cx="790019" cy="997653"/>
          </a:xfrm>
          <a:prstGeom prst="rect">
            <a:avLst/>
          </a:prstGeom>
        </p:spPr>
      </p:pic>
      <p:pic>
        <p:nvPicPr>
          <p:cNvPr id="9" name="Bildobjekt 8" descr="En bild som visar text&#10;&#10;Automatiskt genererad beskrivning">
            <a:extLst>
              <a:ext uri="{FF2B5EF4-FFF2-40B4-BE49-F238E27FC236}">
                <a16:creationId xmlns:a16="http://schemas.microsoft.com/office/drawing/2014/main" id="{098323A5-C3A9-4736-B1DA-FC4302F99613}"/>
              </a:ext>
            </a:extLst>
          </p:cNvPr>
          <p:cNvPicPr>
            <a:picLocks noChangeAspect="1"/>
          </p:cNvPicPr>
          <p:nvPr/>
        </p:nvPicPr>
        <p:blipFill>
          <a:blip r:embed="rId5"/>
          <a:stretch>
            <a:fillRect/>
          </a:stretch>
        </p:blipFill>
        <p:spPr>
          <a:xfrm>
            <a:off x="1856123" y="3161594"/>
            <a:ext cx="805212" cy="997653"/>
          </a:xfrm>
          <a:prstGeom prst="rect">
            <a:avLst/>
          </a:prstGeom>
        </p:spPr>
      </p:pic>
      <p:pic>
        <p:nvPicPr>
          <p:cNvPr id="11" name="Bildobjekt 10">
            <a:extLst>
              <a:ext uri="{FF2B5EF4-FFF2-40B4-BE49-F238E27FC236}">
                <a16:creationId xmlns:a16="http://schemas.microsoft.com/office/drawing/2014/main" id="{237897B9-C5BE-49EF-A278-F2E93BB0249B}"/>
              </a:ext>
            </a:extLst>
          </p:cNvPr>
          <p:cNvPicPr>
            <a:picLocks noChangeAspect="1"/>
          </p:cNvPicPr>
          <p:nvPr/>
        </p:nvPicPr>
        <p:blipFill>
          <a:blip r:embed="rId6"/>
          <a:stretch>
            <a:fillRect/>
          </a:stretch>
        </p:blipFill>
        <p:spPr>
          <a:xfrm>
            <a:off x="744713" y="3904894"/>
            <a:ext cx="829351" cy="1027561"/>
          </a:xfrm>
          <a:prstGeom prst="rect">
            <a:avLst/>
          </a:prstGeom>
        </p:spPr>
      </p:pic>
      <p:pic>
        <p:nvPicPr>
          <p:cNvPr id="13" name="Bildobjekt 12">
            <a:extLst>
              <a:ext uri="{FF2B5EF4-FFF2-40B4-BE49-F238E27FC236}">
                <a16:creationId xmlns:a16="http://schemas.microsoft.com/office/drawing/2014/main" id="{849C0F77-DD7C-4CAE-9BF1-C44C07681665}"/>
              </a:ext>
            </a:extLst>
          </p:cNvPr>
          <p:cNvPicPr>
            <a:picLocks noChangeAspect="1"/>
          </p:cNvPicPr>
          <p:nvPr/>
        </p:nvPicPr>
        <p:blipFill>
          <a:blip r:embed="rId7"/>
          <a:stretch>
            <a:fillRect/>
          </a:stretch>
        </p:blipFill>
        <p:spPr>
          <a:xfrm>
            <a:off x="1927280" y="4437112"/>
            <a:ext cx="728764" cy="943107"/>
          </a:xfrm>
          <a:prstGeom prst="rect">
            <a:avLst/>
          </a:prstGeom>
        </p:spPr>
      </p:pic>
      <p:pic>
        <p:nvPicPr>
          <p:cNvPr id="15" name="Bildobjekt 14">
            <a:extLst>
              <a:ext uri="{FF2B5EF4-FFF2-40B4-BE49-F238E27FC236}">
                <a16:creationId xmlns:a16="http://schemas.microsoft.com/office/drawing/2014/main" id="{91BA7238-1780-4FCF-AB90-D21A0544021D}"/>
              </a:ext>
            </a:extLst>
          </p:cNvPr>
          <p:cNvPicPr>
            <a:picLocks noChangeAspect="1"/>
          </p:cNvPicPr>
          <p:nvPr/>
        </p:nvPicPr>
        <p:blipFill>
          <a:blip r:embed="rId8"/>
          <a:stretch>
            <a:fillRect/>
          </a:stretch>
        </p:blipFill>
        <p:spPr>
          <a:xfrm>
            <a:off x="693641" y="5049145"/>
            <a:ext cx="829351" cy="1048728"/>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63">
                                            <p:txEl>
                                              <p:pRg st="0" end="0"/>
                                            </p:txEl>
                                          </p:spTgt>
                                        </p:tgtEl>
                                        <p:attrNameLst>
                                          <p:attrName>style.visibility</p:attrName>
                                        </p:attrNameLst>
                                      </p:cBhvr>
                                      <p:to>
                                        <p:strVal val="visible"/>
                                      </p:to>
                                    </p:set>
                                    <p:animEffect transition="in" filter="wipe(down)">
                                      <p:cBhvr>
                                        <p:cTn id="7" dur="500"/>
                                        <p:tgtEl>
                                          <p:spTgt spid="23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63">
                                            <p:txEl>
                                              <p:pRg st="1" end="1"/>
                                            </p:txEl>
                                          </p:spTgt>
                                        </p:tgtEl>
                                        <p:attrNameLst>
                                          <p:attrName>style.visibility</p:attrName>
                                        </p:attrNameLst>
                                      </p:cBhvr>
                                      <p:to>
                                        <p:strVal val="visible"/>
                                      </p:to>
                                    </p:set>
                                    <p:animEffect transition="in" filter="wipe(down)">
                                      <p:cBhvr>
                                        <p:cTn id="12" dur="500"/>
                                        <p:tgtEl>
                                          <p:spTgt spid="23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63">
                                            <p:txEl>
                                              <p:pRg st="2" end="2"/>
                                            </p:txEl>
                                          </p:spTgt>
                                        </p:tgtEl>
                                        <p:attrNameLst>
                                          <p:attrName>style.visibility</p:attrName>
                                        </p:attrNameLst>
                                      </p:cBhvr>
                                      <p:to>
                                        <p:strVal val="visible"/>
                                      </p:to>
                                    </p:set>
                                    <p:animEffect transition="in" filter="wipe(down)">
                                      <p:cBhvr>
                                        <p:cTn id="17" dur="500"/>
                                        <p:tgtEl>
                                          <p:spTgt spid="235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563">
                                            <p:txEl>
                                              <p:pRg st="3" end="3"/>
                                            </p:txEl>
                                          </p:spTgt>
                                        </p:tgtEl>
                                        <p:attrNameLst>
                                          <p:attrName>style.visibility</p:attrName>
                                        </p:attrNameLst>
                                      </p:cBhvr>
                                      <p:to>
                                        <p:strVal val="visible"/>
                                      </p:to>
                                    </p:set>
                                    <p:animEffect transition="in" filter="wipe(down)">
                                      <p:cBhvr>
                                        <p:cTn id="22" dur="500"/>
                                        <p:tgtEl>
                                          <p:spTgt spid="235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563">
                                            <p:txEl>
                                              <p:pRg st="4" end="4"/>
                                            </p:txEl>
                                          </p:spTgt>
                                        </p:tgtEl>
                                        <p:attrNameLst>
                                          <p:attrName>style.visibility</p:attrName>
                                        </p:attrNameLst>
                                      </p:cBhvr>
                                      <p:to>
                                        <p:strVal val="visible"/>
                                      </p:to>
                                    </p:set>
                                    <p:animEffect transition="in" filter="wipe(down)">
                                      <p:cBhvr>
                                        <p:cTn id="27" dur="500"/>
                                        <p:tgtEl>
                                          <p:spTgt spid="2356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563">
                                            <p:txEl>
                                              <p:pRg st="5" end="5"/>
                                            </p:txEl>
                                          </p:spTgt>
                                        </p:tgtEl>
                                        <p:attrNameLst>
                                          <p:attrName>style.visibility</p:attrName>
                                        </p:attrNameLst>
                                      </p:cBhvr>
                                      <p:to>
                                        <p:strVal val="visible"/>
                                      </p:to>
                                    </p:set>
                                    <p:animEffect transition="in" filter="wipe(down)">
                                      <p:cBhvr>
                                        <p:cTn id="32" dur="500"/>
                                        <p:tgtEl>
                                          <p:spTgt spid="235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23563">
                                            <p:txEl>
                                              <p:pRg st="6" end="6"/>
                                            </p:txEl>
                                          </p:spTgt>
                                        </p:tgtEl>
                                        <p:attrNameLst>
                                          <p:attrName>style.visibility</p:attrName>
                                        </p:attrNameLst>
                                      </p:cBhvr>
                                      <p:to>
                                        <p:strVal val="visible"/>
                                      </p:to>
                                    </p:set>
                                    <p:animEffect transition="in" filter="wipe(down)">
                                      <p:cBhvr>
                                        <p:cTn id="37" dur="500"/>
                                        <p:tgtEl>
                                          <p:spTgt spid="23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8"/>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endParaRPr lang="en-US" sz="1600" dirty="0">
              <a:solidFill>
                <a:schemeClr val="tx2"/>
              </a:solidFill>
            </a:endParaRPr>
          </a:p>
        </p:txBody>
      </p:sp>
      <p:sp>
        <p:nvSpPr>
          <p:cNvPr id="11" name="Title 1"/>
          <p:cNvSpPr txBox="1">
            <a:spLocks/>
          </p:cNvSpPr>
          <p:nvPr/>
        </p:nvSpPr>
        <p:spPr bwMode="auto">
          <a:xfrm>
            <a:off x="193675" y="-171399"/>
            <a:ext cx="8511654" cy="1836198"/>
          </a:xfrm>
          <a:prstGeom prst="rect">
            <a:avLst/>
          </a:prstGeom>
          <a:noFill/>
          <a:ln w="9525">
            <a:noFill/>
            <a:miter lim="800000"/>
            <a:headEnd/>
            <a:tailEnd/>
          </a:ln>
        </p:spPr>
        <p:txBody>
          <a:bodyPr anchor="ctr"/>
          <a:lstStyle/>
          <a:p>
            <a:pPr algn="ctr"/>
            <a:r>
              <a:rPr lang="en-US" sz="4400" b="1" dirty="0">
                <a:solidFill>
                  <a:srgbClr val="FFFF00"/>
                </a:solidFill>
                <a:effectLst>
                  <a:outerShdw blurRad="38100" dist="38100" dir="2700000" algn="tl">
                    <a:srgbClr val="000000">
                      <a:alpha val="43137"/>
                    </a:srgbClr>
                  </a:outerShdw>
                </a:effectLst>
                <a:latin typeface="+mj-lt"/>
                <a:cs typeface="Georgia"/>
              </a:rPr>
              <a:t>Rotary Foundations program</a:t>
            </a:r>
          </a:p>
        </p:txBody>
      </p:sp>
      <p:sp>
        <p:nvSpPr>
          <p:cNvPr id="6" name="Pladsholder til sidefod 5"/>
          <p:cNvSpPr txBox="1">
            <a:spLocks noGrp="1"/>
          </p:cNvSpPr>
          <p:nvPr/>
        </p:nvSpPr>
        <p:spPr>
          <a:xfrm>
            <a:off x="193675" y="6249988"/>
            <a:ext cx="3786188" cy="365125"/>
          </a:xfrm>
          <a:prstGeom prst="rect">
            <a:avLst/>
          </a:prstGeom>
          <a:noFill/>
        </p:spPr>
        <p:txBody>
          <a:bodyPr anchor="ctr"/>
          <a:lstStyle/>
          <a:p>
            <a:pPr fontAlgn="auto">
              <a:spcBef>
                <a:spcPts val="0"/>
              </a:spcBef>
              <a:spcAft>
                <a:spcPts val="0"/>
              </a:spcAft>
              <a:defRPr/>
            </a:pPr>
            <a:endParaRPr lang="en-US" sz="1000" dirty="0">
              <a:solidFill>
                <a:schemeClr val="tx2"/>
              </a:solidFill>
              <a:latin typeface="+mn-lt"/>
              <a:ea typeface="+mn-ea"/>
              <a:cs typeface="+mn-cs"/>
            </a:endParaRPr>
          </a:p>
          <a:p>
            <a:pPr fontAlgn="auto">
              <a:spcBef>
                <a:spcPts val="0"/>
              </a:spcBef>
              <a:spcAft>
                <a:spcPts val="0"/>
              </a:spcAft>
              <a:defRPr/>
            </a:pPr>
            <a:endParaRPr lang="en-US" sz="1000" dirty="0">
              <a:solidFill>
                <a:schemeClr val="tx2"/>
              </a:solidFill>
              <a:latin typeface="+mn-lt"/>
              <a:ea typeface="+mn-ea"/>
              <a:cs typeface="+mn-cs"/>
            </a:endParaRPr>
          </a:p>
        </p:txBody>
      </p:sp>
      <p:sp>
        <p:nvSpPr>
          <p:cNvPr id="2" name="textruta 1"/>
          <p:cNvSpPr txBox="1"/>
          <p:nvPr/>
        </p:nvSpPr>
        <p:spPr>
          <a:xfrm>
            <a:off x="277832" y="1957357"/>
            <a:ext cx="6288805" cy="4302716"/>
          </a:xfrm>
          <a:prstGeom prst="rect">
            <a:avLst/>
          </a:prstGeom>
          <a:noFill/>
        </p:spPr>
        <p:txBody>
          <a:bodyPr wrap="square" rtlCol="0">
            <a:spAutoFit/>
          </a:bodyPr>
          <a:lstStyle/>
          <a:p>
            <a:pPr marL="0" indent="0" eaLnBrk="1" hangingPunct="1">
              <a:lnSpc>
                <a:spcPct val="90000"/>
              </a:lnSpc>
              <a:buFontTx/>
              <a:buNone/>
              <a:defRPr/>
            </a:pPr>
            <a:r>
              <a:rPr lang="en-GB" altLang="sv-SE" sz="2800" b="1" dirty="0">
                <a:solidFill>
                  <a:schemeClr val="tx2"/>
                </a:solidFill>
                <a:latin typeface="+mn-lt"/>
                <a:cs typeface="Arial" panose="020B0604020202020204" pitchFamily="34" charset="0"/>
              </a:rPr>
              <a:t>GLOBAL GRANT</a:t>
            </a:r>
            <a:endParaRPr lang="en-GB" altLang="sv-SE" sz="2800" dirty="0">
              <a:solidFill>
                <a:schemeClr val="tx2"/>
              </a:solidFill>
              <a:latin typeface="+mn-lt"/>
              <a:cs typeface="Arial" panose="020B0604020202020204" pitchFamily="34" charset="0"/>
            </a:endParaRPr>
          </a:p>
          <a:p>
            <a:pPr marL="0" indent="0" eaLnBrk="1" hangingPunct="1">
              <a:lnSpc>
                <a:spcPct val="90000"/>
              </a:lnSpc>
              <a:buFontTx/>
              <a:buNone/>
              <a:defRPr/>
            </a:pPr>
            <a:r>
              <a:rPr lang="sv-SE" altLang="sv-SE" sz="2800" dirty="0">
                <a:solidFill>
                  <a:schemeClr val="tx2"/>
                </a:solidFill>
                <a:latin typeface="+mn-lt"/>
                <a:cs typeface="Arial" panose="020B0604020202020204" pitchFamily="34" charset="0"/>
              </a:rPr>
              <a:t>Bidrag till större humanitära projekt som görs i samverkan mellan klubbar i minst två länder. Ska täcka ett eller fler av </a:t>
            </a:r>
            <a:r>
              <a:rPr lang="sv-SE" altLang="sv-SE" sz="2800" dirty="0" err="1">
                <a:solidFill>
                  <a:schemeClr val="tx2"/>
                </a:solidFill>
                <a:latin typeface="+mn-lt"/>
                <a:cs typeface="Arial" panose="020B0604020202020204" pitchFamily="34" charset="0"/>
              </a:rPr>
              <a:t>Rotary’s</a:t>
            </a:r>
            <a:r>
              <a:rPr lang="sv-SE" altLang="sv-SE" sz="2800" dirty="0">
                <a:solidFill>
                  <a:schemeClr val="tx2"/>
                </a:solidFill>
                <a:latin typeface="+mn-lt"/>
                <a:cs typeface="Arial" panose="020B0604020202020204" pitchFamily="34" charset="0"/>
              </a:rPr>
              <a:t> fokusområden.</a:t>
            </a:r>
          </a:p>
          <a:p>
            <a:pPr marL="0" indent="0" eaLnBrk="1" hangingPunct="1">
              <a:lnSpc>
                <a:spcPct val="90000"/>
              </a:lnSpc>
              <a:buFontTx/>
              <a:buNone/>
              <a:defRPr/>
            </a:pPr>
            <a:endParaRPr lang="sv-SE" altLang="sv-SE" sz="2800" dirty="0">
              <a:solidFill>
                <a:schemeClr val="tx2"/>
              </a:solidFill>
              <a:latin typeface="+mn-lt"/>
              <a:cs typeface="Arial" panose="020B0604020202020204" pitchFamily="34" charset="0"/>
            </a:endParaRPr>
          </a:p>
          <a:p>
            <a:pPr marL="0" indent="0" eaLnBrk="1" hangingPunct="1">
              <a:lnSpc>
                <a:spcPct val="90000"/>
              </a:lnSpc>
              <a:buFontTx/>
              <a:buNone/>
              <a:defRPr/>
            </a:pPr>
            <a:r>
              <a:rPr lang="sv-SE" altLang="sv-SE" sz="2800" dirty="0">
                <a:solidFill>
                  <a:schemeClr val="tx2"/>
                </a:solidFill>
                <a:latin typeface="+mn-lt"/>
                <a:cs typeface="Arial" panose="020B0604020202020204" pitchFamily="34" charset="0"/>
              </a:rPr>
              <a:t>Budget över 30 000 USD. Distriktets DDF-fond bidrar med upp till 100 % av klubbens insats. TRF centralt matchar med 80 %</a:t>
            </a:r>
          </a:p>
          <a:p>
            <a:pPr marL="0" indent="0" eaLnBrk="1" hangingPunct="1">
              <a:lnSpc>
                <a:spcPct val="90000"/>
              </a:lnSpc>
              <a:buFontTx/>
              <a:buNone/>
              <a:defRPr/>
            </a:pPr>
            <a:endParaRPr lang="en-GB" altLang="sv-SE" sz="2400" dirty="0">
              <a:solidFill>
                <a:schemeClr val="tx2"/>
              </a:solidFill>
              <a:latin typeface="+mn-lt"/>
              <a:cs typeface="Georgia"/>
            </a:endParaRPr>
          </a:p>
        </p:txBody>
      </p:sp>
      <p:pic>
        <p:nvPicPr>
          <p:cNvPr id="7" name="Picture 2" descr="FV-PPT_uganda_0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2060848"/>
            <a:ext cx="2225675" cy="7189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249061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8"/>
          <p:cNvSpPr txBox="1">
            <a:spLocks noGrp="1"/>
          </p:cNvSpPr>
          <p:nvPr/>
        </p:nvSpPr>
        <p:spPr bwMode="auto">
          <a:xfrm>
            <a:off x="3990975" y="6249988"/>
            <a:ext cx="1162050" cy="365125"/>
          </a:xfrm>
          <a:prstGeom prst="rect">
            <a:avLst/>
          </a:prstGeom>
          <a:noFill/>
          <a:ln w="9525">
            <a:noFill/>
            <a:miter lim="800000"/>
            <a:headEnd/>
            <a:tailEnd/>
          </a:ln>
        </p:spPr>
        <p:txBody>
          <a:bodyPr anchor="ctr"/>
          <a:lstStyle/>
          <a:p>
            <a:pPr algn="ctr"/>
            <a:endParaRPr lang="en-US" sz="1600" dirty="0">
              <a:solidFill>
                <a:schemeClr val="tx2"/>
              </a:solidFill>
            </a:endParaRPr>
          </a:p>
        </p:txBody>
      </p:sp>
      <p:sp>
        <p:nvSpPr>
          <p:cNvPr id="11" name="Title 1"/>
          <p:cNvSpPr txBox="1">
            <a:spLocks/>
          </p:cNvSpPr>
          <p:nvPr/>
        </p:nvSpPr>
        <p:spPr bwMode="auto">
          <a:xfrm>
            <a:off x="193675" y="-171399"/>
            <a:ext cx="8511654" cy="1836198"/>
          </a:xfrm>
          <a:prstGeom prst="rect">
            <a:avLst/>
          </a:prstGeom>
          <a:noFill/>
          <a:ln w="9525">
            <a:noFill/>
            <a:miter lim="800000"/>
            <a:headEnd/>
            <a:tailEnd/>
          </a:ln>
        </p:spPr>
        <p:txBody>
          <a:bodyPr anchor="ctr"/>
          <a:lstStyle/>
          <a:p>
            <a:pPr algn="ctr"/>
            <a:r>
              <a:rPr lang="en-US" sz="4400" b="1" dirty="0">
                <a:solidFill>
                  <a:srgbClr val="FFFF00"/>
                </a:solidFill>
                <a:effectLst>
                  <a:outerShdw blurRad="38100" dist="38100" dir="2700000" algn="tl">
                    <a:srgbClr val="000000">
                      <a:alpha val="43137"/>
                    </a:srgbClr>
                  </a:outerShdw>
                </a:effectLst>
                <a:latin typeface="+mj-lt"/>
                <a:cs typeface="Georgia"/>
              </a:rPr>
              <a:t>Rotary Foundations program</a:t>
            </a:r>
          </a:p>
        </p:txBody>
      </p:sp>
      <p:sp>
        <p:nvSpPr>
          <p:cNvPr id="6" name="Pladsholder til sidefod 5"/>
          <p:cNvSpPr txBox="1">
            <a:spLocks noGrp="1"/>
          </p:cNvSpPr>
          <p:nvPr/>
        </p:nvSpPr>
        <p:spPr>
          <a:xfrm>
            <a:off x="193675" y="6249988"/>
            <a:ext cx="3786188" cy="365125"/>
          </a:xfrm>
          <a:prstGeom prst="rect">
            <a:avLst/>
          </a:prstGeom>
          <a:noFill/>
        </p:spPr>
        <p:txBody>
          <a:bodyPr anchor="ctr"/>
          <a:lstStyle/>
          <a:p>
            <a:pPr fontAlgn="auto">
              <a:spcBef>
                <a:spcPts val="0"/>
              </a:spcBef>
              <a:spcAft>
                <a:spcPts val="0"/>
              </a:spcAft>
              <a:defRPr/>
            </a:pPr>
            <a:endParaRPr lang="en-US" sz="1000" dirty="0">
              <a:solidFill>
                <a:schemeClr val="tx2"/>
              </a:solidFill>
              <a:latin typeface="+mn-lt"/>
              <a:ea typeface="+mn-ea"/>
              <a:cs typeface="+mn-cs"/>
            </a:endParaRPr>
          </a:p>
          <a:p>
            <a:pPr fontAlgn="auto">
              <a:spcBef>
                <a:spcPts val="0"/>
              </a:spcBef>
              <a:spcAft>
                <a:spcPts val="0"/>
              </a:spcAft>
              <a:defRPr/>
            </a:pPr>
            <a:endParaRPr lang="en-US" sz="1000" dirty="0">
              <a:solidFill>
                <a:schemeClr val="tx2"/>
              </a:solidFill>
              <a:latin typeface="+mn-lt"/>
              <a:ea typeface="+mn-ea"/>
              <a:cs typeface="+mn-cs"/>
            </a:endParaRPr>
          </a:p>
        </p:txBody>
      </p:sp>
      <p:sp>
        <p:nvSpPr>
          <p:cNvPr id="2" name="textruta 1"/>
          <p:cNvSpPr txBox="1"/>
          <p:nvPr/>
        </p:nvSpPr>
        <p:spPr>
          <a:xfrm>
            <a:off x="323528" y="1196752"/>
            <a:ext cx="6288805" cy="4745915"/>
          </a:xfrm>
          <a:prstGeom prst="rect">
            <a:avLst/>
          </a:prstGeom>
          <a:noFill/>
        </p:spPr>
        <p:txBody>
          <a:bodyPr wrap="square" rtlCol="0">
            <a:spAutoFit/>
          </a:bodyPr>
          <a:lstStyle/>
          <a:p>
            <a:pPr marL="0" indent="0" eaLnBrk="1" hangingPunct="1">
              <a:lnSpc>
                <a:spcPct val="90000"/>
              </a:lnSpc>
              <a:buFontTx/>
              <a:buNone/>
              <a:defRPr/>
            </a:pPr>
            <a:r>
              <a:rPr lang="en-GB" altLang="sv-SE" sz="2800" b="1" dirty="0">
                <a:solidFill>
                  <a:schemeClr val="tx2"/>
                </a:solidFill>
                <a:latin typeface="+mn-lt"/>
                <a:cs typeface="Georgia"/>
              </a:rPr>
              <a:t>DISTRICT GRANT</a:t>
            </a:r>
          </a:p>
          <a:p>
            <a:pPr marL="0" indent="0" eaLnBrk="1" hangingPunct="1">
              <a:lnSpc>
                <a:spcPct val="90000"/>
              </a:lnSpc>
              <a:buFontTx/>
              <a:buNone/>
              <a:defRPr/>
            </a:pPr>
            <a:endParaRPr lang="en-GB" altLang="sv-SE" sz="2800" dirty="0">
              <a:solidFill>
                <a:schemeClr val="tx2"/>
              </a:solidFill>
              <a:latin typeface="+mn-lt"/>
              <a:cs typeface="Georgia"/>
            </a:endParaRPr>
          </a:p>
          <a:p>
            <a:pPr marL="0" indent="0" eaLnBrk="1" hangingPunct="1">
              <a:lnSpc>
                <a:spcPct val="90000"/>
              </a:lnSpc>
              <a:buFontTx/>
              <a:buNone/>
              <a:defRPr/>
            </a:pPr>
            <a:r>
              <a:rPr lang="en-GB" altLang="sv-SE" sz="2800" dirty="0" err="1">
                <a:solidFill>
                  <a:schemeClr val="tx2"/>
                </a:solidFill>
                <a:latin typeface="+mn-lt"/>
                <a:cs typeface="Georgia"/>
              </a:rPr>
              <a:t>Hanteras</a:t>
            </a:r>
            <a:r>
              <a:rPr lang="en-GB" altLang="sv-SE" sz="2800" dirty="0">
                <a:solidFill>
                  <a:schemeClr val="tx2"/>
                </a:solidFill>
                <a:latin typeface="+mn-lt"/>
                <a:cs typeface="Georgia"/>
              </a:rPr>
              <a:t> </a:t>
            </a:r>
            <a:r>
              <a:rPr lang="en-GB" altLang="sv-SE" sz="2800" dirty="0" err="1">
                <a:solidFill>
                  <a:schemeClr val="tx2"/>
                </a:solidFill>
                <a:latin typeface="+mn-lt"/>
                <a:cs typeface="Georgia"/>
              </a:rPr>
              <a:t>av</a:t>
            </a:r>
            <a:r>
              <a:rPr lang="en-GB" altLang="sv-SE" sz="2800" dirty="0">
                <a:solidFill>
                  <a:schemeClr val="tx2"/>
                </a:solidFill>
                <a:latin typeface="+mn-lt"/>
                <a:cs typeface="Georgia"/>
              </a:rPr>
              <a:t> </a:t>
            </a:r>
            <a:r>
              <a:rPr lang="en-GB" altLang="sv-SE" sz="2800" dirty="0" err="1">
                <a:solidFill>
                  <a:schemeClr val="tx2"/>
                </a:solidFill>
                <a:latin typeface="+mn-lt"/>
                <a:cs typeface="Georgia"/>
              </a:rPr>
              <a:t>distriktets</a:t>
            </a:r>
            <a:r>
              <a:rPr lang="en-GB" altLang="sv-SE" sz="2800" dirty="0">
                <a:solidFill>
                  <a:schemeClr val="tx2"/>
                </a:solidFill>
                <a:latin typeface="+mn-lt"/>
                <a:cs typeface="Georgia"/>
              </a:rPr>
              <a:t> TRF-</a:t>
            </a:r>
            <a:r>
              <a:rPr lang="en-GB" altLang="sv-SE" sz="2800" dirty="0" err="1">
                <a:solidFill>
                  <a:schemeClr val="tx2"/>
                </a:solidFill>
                <a:latin typeface="+mn-lt"/>
                <a:cs typeface="Georgia"/>
              </a:rPr>
              <a:t>kommitté</a:t>
            </a:r>
            <a:endParaRPr lang="en-GB" altLang="sv-SE" sz="2800" dirty="0">
              <a:solidFill>
                <a:schemeClr val="tx2"/>
              </a:solidFill>
              <a:latin typeface="+mn-lt"/>
              <a:cs typeface="Georgia"/>
            </a:endParaRPr>
          </a:p>
          <a:p>
            <a:pPr marL="0" indent="0" eaLnBrk="1" hangingPunct="1">
              <a:lnSpc>
                <a:spcPct val="90000"/>
              </a:lnSpc>
              <a:buFontTx/>
              <a:buNone/>
              <a:defRPr/>
            </a:pPr>
            <a:endParaRPr lang="en-GB" altLang="sv-SE" sz="2800" dirty="0">
              <a:solidFill>
                <a:schemeClr val="tx2"/>
              </a:solidFill>
              <a:latin typeface="+mn-lt"/>
              <a:cs typeface="Georgia"/>
            </a:endParaRPr>
          </a:p>
          <a:p>
            <a:pPr marL="0" indent="0" eaLnBrk="1" hangingPunct="1">
              <a:lnSpc>
                <a:spcPct val="90000"/>
              </a:lnSpc>
              <a:buFontTx/>
              <a:buNone/>
              <a:defRPr/>
            </a:pPr>
            <a:r>
              <a:rPr lang="sv-SE" altLang="sv-SE" sz="2800" dirty="0">
                <a:solidFill>
                  <a:schemeClr val="tx2"/>
                </a:solidFill>
                <a:latin typeface="+mn-lt"/>
                <a:cs typeface="Georgia"/>
              </a:rPr>
              <a:t>Bidrag till lokala eller globala projekt utifrån </a:t>
            </a:r>
            <a:r>
              <a:rPr lang="sv-SE" altLang="sv-SE" sz="2800" dirty="0" err="1">
                <a:solidFill>
                  <a:schemeClr val="tx2"/>
                </a:solidFill>
                <a:latin typeface="+mn-lt"/>
                <a:cs typeface="Georgia"/>
              </a:rPr>
              <a:t>Rotary’s</a:t>
            </a:r>
            <a:r>
              <a:rPr lang="sv-SE" altLang="sv-SE" sz="2800" dirty="0">
                <a:solidFill>
                  <a:schemeClr val="tx2"/>
                </a:solidFill>
                <a:latin typeface="+mn-lt"/>
                <a:cs typeface="Georgia"/>
              </a:rPr>
              <a:t> fokusområden och som utförs av enskild klubb/distrikt i egen regi eller i  samverkan med andra.</a:t>
            </a:r>
          </a:p>
          <a:p>
            <a:pPr marL="0" indent="0" eaLnBrk="1" hangingPunct="1">
              <a:lnSpc>
                <a:spcPct val="90000"/>
              </a:lnSpc>
              <a:buFontTx/>
              <a:buNone/>
              <a:defRPr/>
            </a:pPr>
            <a:endParaRPr lang="sv-SE" altLang="sv-SE" sz="2800" dirty="0">
              <a:solidFill>
                <a:schemeClr val="tx2"/>
              </a:solidFill>
              <a:latin typeface="+mn-lt"/>
              <a:cs typeface="Georgia"/>
            </a:endParaRPr>
          </a:p>
          <a:p>
            <a:pPr marL="0" indent="0" eaLnBrk="1" hangingPunct="1">
              <a:lnSpc>
                <a:spcPct val="90000"/>
              </a:lnSpc>
              <a:buFontTx/>
              <a:buNone/>
              <a:defRPr/>
            </a:pPr>
            <a:r>
              <a:rPr lang="sv-SE" altLang="sv-SE" sz="2800" dirty="0">
                <a:solidFill>
                  <a:schemeClr val="tx2"/>
                </a:solidFill>
                <a:latin typeface="+mn-lt"/>
                <a:cs typeface="Georgia"/>
              </a:rPr>
              <a:t>Distriktets TRF-kommitté matchar upp till 100 % av klubbens insats.</a:t>
            </a:r>
          </a:p>
          <a:p>
            <a:pPr marL="0" indent="0" eaLnBrk="1" hangingPunct="1">
              <a:lnSpc>
                <a:spcPct val="90000"/>
              </a:lnSpc>
              <a:buFontTx/>
              <a:buNone/>
              <a:defRPr/>
            </a:pPr>
            <a:r>
              <a:rPr lang="sv-SE" altLang="sv-SE" sz="2800" dirty="0">
                <a:solidFill>
                  <a:schemeClr val="tx2"/>
                </a:solidFill>
                <a:latin typeface="+mn-lt"/>
                <a:cs typeface="Georgia"/>
              </a:rPr>
              <a:t>Allt godkänns av TRF centralt.</a:t>
            </a:r>
          </a:p>
        </p:txBody>
      </p:sp>
      <p:pic>
        <p:nvPicPr>
          <p:cNvPr id="7" name="Picture 2" descr="FV-PPT_uganda_0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2060848"/>
            <a:ext cx="2225675" cy="71894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51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6642_Foundation_PowerPoint_Design_(Light)_ORIGINAL">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6642_Foundation_PowerPoint_Design_(Light)_ORIGINAL</Template>
  <TotalTime>14020</TotalTime>
  <Words>1062</Words>
  <Application>Microsoft Office PowerPoint</Application>
  <PresentationFormat>Bildspel på skärmen (4:3)</PresentationFormat>
  <Paragraphs>176</Paragraphs>
  <Slides>22</Slides>
  <Notes>20</Notes>
  <HiddenSlides>0</HiddenSlides>
  <MMClips>0</MMClips>
  <ScaleCrop>false</ScaleCrop>
  <HeadingPairs>
    <vt:vector size="6" baseType="variant">
      <vt:variant>
        <vt:lpstr>Använt teckensnitt</vt:lpstr>
      </vt:variant>
      <vt:variant>
        <vt:i4>5</vt:i4>
      </vt:variant>
      <vt:variant>
        <vt:lpstr>Tema</vt:lpstr>
      </vt:variant>
      <vt:variant>
        <vt:i4>3</vt:i4>
      </vt:variant>
      <vt:variant>
        <vt:lpstr>Bildrubriker</vt:lpstr>
      </vt:variant>
      <vt:variant>
        <vt:i4>22</vt:i4>
      </vt:variant>
    </vt:vector>
  </HeadingPairs>
  <TitlesOfParts>
    <vt:vector size="30" baseType="lpstr">
      <vt:lpstr>Arial</vt:lpstr>
      <vt:lpstr>Arial Narrow</vt:lpstr>
      <vt:lpstr>Arial Narrow Bold</vt:lpstr>
      <vt:lpstr>Calibri</vt:lpstr>
      <vt:lpstr>Georgia</vt:lpstr>
      <vt:lpstr>6642_Foundation_PowerPoint_Design_(Light)_ORIGINAL</vt:lpstr>
      <vt:lpstr>Custom Design</vt:lpstr>
      <vt:lpstr>2_Custom Design</vt:lpstr>
      <vt:lpstr>PowerPoint-presentation</vt:lpstr>
      <vt:lpstr>PowerPoint-presentation</vt:lpstr>
      <vt:lpstr>PowerPoint-presentation</vt:lpstr>
      <vt:lpstr>PowerPoint-presentation</vt:lpstr>
      <vt:lpstr>PowerPoint-presentation</vt:lpstr>
      <vt:lpstr>PowerPoint-presentation</vt:lpstr>
      <vt:lpstr>Fokusområden</vt:lpstr>
      <vt:lpstr>PowerPoint-presentation</vt:lpstr>
      <vt:lpstr>PowerPoint-presentation</vt:lpstr>
      <vt:lpstr>Projekt med Distriktsbidrag</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Din generositet behövs!</vt:lpstr>
      <vt:lpstr>Rotary Foundation inom D 2360</vt:lpstr>
      <vt:lpstr>Kontakt</vt:lpstr>
      <vt:lpstr>Avslutning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Hans Johansson</dc:creator>
  <cp:lastModifiedBy>Lilibeth Gustavsson</cp:lastModifiedBy>
  <cp:revision>219</cp:revision>
  <cp:lastPrinted>2020-03-03T09:12:54Z</cp:lastPrinted>
  <dcterms:created xsi:type="dcterms:W3CDTF">2014-03-13T20:12:50Z</dcterms:created>
  <dcterms:modified xsi:type="dcterms:W3CDTF">2023-02-27T10:57:23Z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ies>
</file>