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91" r:id="rId3"/>
    <p:sldId id="271" r:id="rId4"/>
    <p:sldId id="287" r:id="rId5"/>
    <p:sldId id="288" r:id="rId6"/>
    <p:sldId id="265" r:id="rId7"/>
    <p:sldId id="289" r:id="rId8"/>
    <p:sldId id="284" r:id="rId9"/>
    <p:sldId id="290" r:id="rId10"/>
    <p:sldId id="285" r:id="rId11"/>
    <p:sldId id="272" r:id="rId12"/>
    <p:sldId id="280" r:id="rId13"/>
    <p:sldId id="274" r:id="rId14"/>
    <p:sldId id="276" r:id="rId15"/>
    <p:sldId id="293" r:id="rId16"/>
    <p:sldId id="277" r:id="rId17"/>
    <p:sldId id="278" r:id="rId18"/>
    <p:sldId id="286" r:id="rId19"/>
    <p:sldId id="292" r:id="rId20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44DC6-9ABD-4C7E-853A-7E49CCACABD8}" v="7" dt="2021-05-05T13:33:46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6" autoAdjust="0"/>
    <p:restoredTop sz="94660"/>
  </p:normalViewPr>
  <p:slideViewPr>
    <p:cSldViewPr>
      <p:cViewPr varScale="1">
        <p:scale>
          <a:sx n="66" d="100"/>
          <a:sy n="66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rgitta Andersson" userId="02d5cf37-d23d-4a0d-a540-c739d417a31e" providerId="ADAL" clId="{13E44DC6-9ABD-4C7E-853A-7E49CCACABD8}"/>
    <pc:docChg chg="addSld modSld">
      <pc:chgData name="Birgitta Andersson" userId="02d5cf37-d23d-4a0d-a540-c739d417a31e" providerId="ADAL" clId="{13E44DC6-9ABD-4C7E-853A-7E49CCACABD8}" dt="2021-05-06T11:56:09.797" v="66" actId="20577"/>
      <pc:docMkLst>
        <pc:docMk/>
      </pc:docMkLst>
      <pc:sldChg chg="modSp mod">
        <pc:chgData name="Birgitta Andersson" userId="02d5cf37-d23d-4a0d-a540-c739d417a31e" providerId="ADAL" clId="{13E44DC6-9ABD-4C7E-853A-7E49CCACABD8}" dt="2021-05-06T11:56:09.797" v="66" actId="20577"/>
        <pc:sldMkLst>
          <pc:docMk/>
          <pc:sldMk cId="219133000" sldId="278"/>
        </pc:sldMkLst>
        <pc:spChg chg="mod">
          <ac:chgData name="Birgitta Andersson" userId="02d5cf37-d23d-4a0d-a540-c739d417a31e" providerId="ADAL" clId="{13E44DC6-9ABD-4C7E-853A-7E49CCACABD8}" dt="2021-05-06T11:56:09.797" v="66" actId="20577"/>
          <ac:spMkLst>
            <pc:docMk/>
            <pc:sldMk cId="219133000" sldId="278"/>
            <ac:spMk id="4" creationId="{8432A580-A6D0-4F4C-948C-F0FD61E4505B}"/>
          </ac:spMkLst>
        </pc:spChg>
      </pc:sldChg>
      <pc:sldChg chg="modSp mod">
        <pc:chgData name="Birgitta Andersson" userId="02d5cf37-d23d-4a0d-a540-c739d417a31e" providerId="ADAL" clId="{13E44DC6-9ABD-4C7E-853A-7E49CCACABD8}" dt="2021-05-05T13:31:38.090" v="14" actId="20577"/>
        <pc:sldMkLst>
          <pc:docMk/>
          <pc:sldMk cId="3812511296" sldId="283"/>
        </pc:sldMkLst>
        <pc:spChg chg="mod">
          <ac:chgData name="Birgitta Andersson" userId="02d5cf37-d23d-4a0d-a540-c739d417a31e" providerId="ADAL" clId="{13E44DC6-9ABD-4C7E-853A-7E49CCACABD8}" dt="2021-05-05T13:31:38.090" v="14" actId="20577"/>
          <ac:spMkLst>
            <pc:docMk/>
            <pc:sldMk cId="3812511296" sldId="283"/>
            <ac:spMk id="13" creationId="{8D6587DA-CF1A-42B3-911E-092A7A70001D}"/>
          </ac:spMkLst>
        </pc:spChg>
      </pc:sldChg>
      <pc:sldChg chg="addSp delSp modSp new mod">
        <pc:chgData name="Birgitta Andersson" userId="02d5cf37-d23d-4a0d-a540-c739d417a31e" providerId="ADAL" clId="{13E44DC6-9ABD-4C7E-853A-7E49CCACABD8}" dt="2021-05-05T13:33:46.029" v="33" actId="14100"/>
        <pc:sldMkLst>
          <pc:docMk/>
          <pc:sldMk cId="1962638945" sldId="293"/>
        </pc:sldMkLst>
        <pc:spChg chg="mod">
          <ac:chgData name="Birgitta Andersson" userId="02d5cf37-d23d-4a0d-a540-c739d417a31e" providerId="ADAL" clId="{13E44DC6-9ABD-4C7E-853A-7E49CCACABD8}" dt="2021-05-05T13:33:46.029" v="33" actId="14100"/>
          <ac:spMkLst>
            <pc:docMk/>
            <pc:sldMk cId="1962638945" sldId="293"/>
            <ac:spMk id="2" creationId="{57FF46F9-3FD5-4191-9972-EC460353D64E}"/>
          </ac:spMkLst>
        </pc:spChg>
        <pc:spChg chg="del">
          <ac:chgData name="Birgitta Andersson" userId="02d5cf37-d23d-4a0d-a540-c739d417a31e" providerId="ADAL" clId="{13E44DC6-9ABD-4C7E-853A-7E49CCACABD8}" dt="2021-05-05T13:32:52.966" v="16"/>
          <ac:spMkLst>
            <pc:docMk/>
            <pc:sldMk cId="1962638945" sldId="293"/>
            <ac:spMk id="3" creationId="{50F0655A-5BD7-4825-98DE-AD2D4C533549}"/>
          </ac:spMkLst>
        </pc:spChg>
        <pc:picChg chg="add mod">
          <ac:chgData name="Birgitta Andersson" userId="02d5cf37-d23d-4a0d-a540-c739d417a31e" providerId="ADAL" clId="{13E44DC6-9ABD-4C7E-853A-7E49CCACABD8}" dt="2021-05-05T13:33:15.903" v="21" actId="14100"/>
          <ac:picMkLst>
            <pc:docMk/>
            <pc:sldMk cId="1962638945" sldId="293"/>
            <ac:picMk id="5" creationId="{70298C04-5769-457D-B61A-D8940C7C2A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435BE8-33E3-4B6A-BCC4-028EB564D23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667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70025"/>
          </a:xfrm>
        </p:spPr>
        <p:txBody>
          <a:bodyPr/>
          <a:lstStyle>
            <a:lvl1pPr algn="ctr">
              <a:defRPr>
                <a:latin typeface="Century Gothic" pitchFamily="34" charset="0"/>
              </a:defRPr>
            </a:lvl1pPr>
          </a:lstStyle>
          <a:p>
            <a:pPr lv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31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Century Gothic" pitchFamily="34" charset="0"/>
              </a:defRPr>
            </a:lvl1pPr>
          </a:lstStyle>
          <a:p>
            <a:pPr lv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3" y="5373216"/>
            <a:ext cx="900000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930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0577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357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8148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818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54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5423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3585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1313"/>
            <a:ext cx="82184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39" y="5805264"/>
            <a:ext cx="644525" cy="644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entury Gothic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entury Gothic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entury Gothic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entury Gothic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>
                <a:latin typeface="+mj-lt"/>
              </a:rPr>
              <a:t>Uddevalla Brandstation</a:t>
            </a:r>
          </a:p>
        </p:txBody>
      </p:sp>
      <p:sp>
        <p:nvSpPr>
          <p:cNvPr id="8" name="Pil: vänster 7">
            <a:extLst>
              <a:ext uri="{FF2B5EF4-FFF2-40B4-BE49-F238E27FC236}">
                <a16:creationId xmlns:a16="http://schemas.microsoft.com/office/drawing/2014/main" id="{BF8AFA62-6BB1-42A9-A437-79CF480E0806}"/>
              </a:ext>
            </a:extLst>
          </p:cNvPr>
          <p:cNvSpPr/>
          <p:nvPr/>
        </p:nvSpPr>
        <p:spPr>
          <a:xfrm rot="21115981">
            <a:off x="2933279" y="3481455"/>
            <a:ext cx="768969" cy="303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D6587DA-CF1A-42B3-911E-092A7A70001D}"/>
              </a:ext>
            </a:extLst>
          </p:cNvPr>
          <p:cNvSpPr txBox="1"/>
          <p:nvPr/>
        </p:nvSpPr>
        <p:spPr>
          <a:xfrm>
            <a:off x="539552" y="5949280"/>
            <a:ext cx="31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Rotary Skansen 2021-05-05</a:t>
            </a:r>
          </a:p>
        </p:txBody>
      </p:sp>
      <p:pic>
        <p:nvPicPr>
          <p:cNvPr id="5" name="Platshållare för innehåll 4" descr="En bild som visar text, himmel, utomhus, träd&#10;&#10;Automatiskt genererad beskrivning">
            <a:extLst>
              <a:ext uri="{FF2B5EF4-FFF2-40B4-BE49-F238E27FC236}">
                <a16:creationId xmlns:a16="http://schemas.microsoft.com/office/drawing/2014/main" id="{DE2EABDB-E231-428E-918E-467BBF2CB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936884" cy="4464496"/>
          </a:xfrm>
        </p:spPr>
      </p:pic>
    </p:spTree>
    <p:extLst>
      <p:ext uri="{BB962C8B-B14F-4D97-AF65-F5344CB8AC3E}">
        <p14:creationId xmlns:p14="http://schemas.microsoft.com/office/powerpoint/2010/main" val="381251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633C2AE-FF7B-402D-B306-7205E2622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r="14083" b="16959"/>
          <a:stretch/>
        </p:blipFill>
        <p:spPr>
          <a:xfrm>
            <a:off x="467543" y="260648"/>
            <a:ext cx="7795979" cy="5616624"/>
          </a:xfrm>
        </p:spPr>
      </p:pic>
    </p:spTree>
    <p:extLst>
      <p:ext uri="{BB962C8B-B14F-4D97-AF65-F5344CB8AC3E}">
        <p14:creationId xmlns:p14="http://schemas.microsoft.com/office/powerpoint/2010/main" val="50000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>
                <a:latin typeface="+mj-lt"/>
              </a:rPr>
              <a:t>Byggnader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695E3E-87E2-443C-A5CA-D75B256907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 t="13379" r="40905" b="41183"/>
          <a:stretch/>
        </p:blipFill>
        <p:spPr>
          <a:xfrm>
            <a:off x="457201" y="980728"/>
            <a:ext cx="4180470" cy="3960440"/>
          </a:xfr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257F46C-0127-4B64-B8D0-36ACAE17EC35}"/>
              </a:ext>
            </a:extLst>
          </p:cNvPr>
          <p:cNvSpPr txBox="1"/>
          <p:nvPr/>
        </p:nvSpPr>
        <p:spPr>
          <a:xfrm>
            <a:off x="4860032" y="980728"/>
            <a:ext cx="38267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Plan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Utbildningslokaler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Vagnhall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Tvätthall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Verkstad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Operativa lokaler </a:t>
            </a:r>
            <a:r>
              <a:rPr lang="sv-SE" dirty="0" err="1"/>
              <a:t>larmställsrum,som</a:t>
            </a:r>
            <a:r>
              <a:rPr lang="sv-SE" dirty="0"/>
              <a:t> slangtvätt, rökskydd, tvätt mm</a:t>
            </a:r>
          </a:p>
          <a:p>
            <a:r>
              <a:rPr lang="sv-SE" dirty="0"/>
              <a:t>Plan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Logement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Omklädningsrum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Motionssal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Gym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Tvättstuga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Mäss (matsal)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A2D514E-9753-4EF8-8984-A5A091CDA855}"/>
              </a:ext>
            </a:extLst>
          </p:cNvPr>
          <p:cNvSpPr txBox="1"/>
          <p:nvPr/>
        </p:nvSpPr>
        <p:spPr>
          <a:xfrm>
            <a:off x="457201" y="5229200"/>
            <a:ext cx="332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Komplementsbyggnader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Miljöhus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Carport</a:t>
            </a:r>
          </a:p>
        </p:txBody>
      </p:sp>
    </p:spTree>
    <p:extLst>
      <p:ext uri="{BB962C8B-B14F-4D97-AF65-F5344CB8AC3E}">
        <p14:creationId xmlns:p14="http://schemas.microsoft.com/office/powerpoint/2010/main" val="59113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08A9B-1B2D-4501-9E6A-DF5B4C68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41313"/>
            <a:ext cx="8218487" cy="495399"/>
          </a:xfrm>
        </p:spPr>
        <p:txBody>
          <a:bodyPr/>
          <a:lstStyle/>
          <a:p>
            <a:pPr algn="ctr"/>
            <a:br>
              <a:rPr lang="sv-SE" sz="2800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00B050"/>
                </a:solidFill>
              </a:rPr>
              <a:t>”Friska brandmän” </a:t>
            </a:r>
            <a:br>
              <a:rPr lang="sv-SE" sz="2800" dirty="0">
                <a:solidFill>
                  <a:srgbClr val="FF0000"/>
                </a:solidFill>
              </a:rPr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7E436E-F887-49E3-817A-FEE54FBE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752876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/>
              <a:t>Undvika upprepad exponering av </a:t>
            </a:r>
            <a:r>
              <a:rPr lang="sv-SE" sz="2800" dirty="0">
                <a:solidFill>
                  <a:srgbClr val="FF0000"/>
                </a:solidFill>
              </a:rPr>
              <a:t>hälsofarliga ämnen. </a:t>
            </a:r>
            <a:r>
              <a:rPr lang="sv-SE" sz="2800" dirty="0"/>
              <a:t>För att lyckas med detta är det viktigt att skyddskläder och utrustning kan rengöras på ett säkert sätt.</a:t>
            </a:r>
          </a:p>
          <a:p>
            <a:r>
              <a:rPr lang="sv-SE" sz="2000" dirty="0">
                <a:solidFill>
                  <a:srgbClr val="FF0000"/>
                </a:solidFill>
              </a:rPr>
              <a:t>På brandplatsen – Avklädning, hantering av utrustning</a:t>
            </a:r>
          </a:p>
          <a:p>
            <a:r>
              <a:rPr lang="sv-SE" sz="2000" dirty="0"/>
              <a:t>Ankomst till stationen </a:t>
            </a:r>
            <a:r>
              <a:rPr lang="sv-SE" sz="2000" dirty="0">
                <a:solidFill>
                  <a:srgbClr val="FF0000"/>
                </a:solidFill>
              </a:rPr>
              <a:t>– in på </a:t>
            </a:r>
            <a:r>
              <a:rPr lang="sv-SE" sz="2000" b="1" dirty="0">
                <a:solidFill>
                  <a:srgbClr val="FF0000"/>
                </a:solidFill>
              </a:rPr>
              <a:t>RÖD ZON</a:t>
            </a:r>
          </a:p>
          <a:p>
            <a:r>
              <a:rPr lang="sv-SE" sz="2000" dirty="0">
                <a:solidFill>
                  <a:srgbClr val="FF0000"/>
                </a:solidFill>
              </a:rPr>
              <a:t>Slangar, kläder, övrig utrustning tas om hand på rätt sätt</a:t>
            </a:r>
          </a:p>
          <a:p>
            <a:r>
              <a:rPr lang="sv-SE" sz="2000" dirty="0"/>
              <a:t>Tvättad utrustning kommer ut ren i </a:t>
            </a:r>
            <a:r>
              <a:rPr lang="sv-SE" sz="2000" b="1" dirty="0">
                <a:solidFill>
                  <a:srgbClr val="00B050"/>
                </a:solidFill>
              </a:rPr>
              <a:t>GRÖN ZON</a:t>
            </a:r>
          </a:p>
          <a:p>
            <a:r>
              <a:rPr lang="sv-SE" sz="2000" dirty="0"/>
              <a:t>Utrustning torkas, lagas, rökskydd gås igenom mm</a:t>
            </a:r>
          </a:p>
          <a:p>
            <a:r>
              <a:rPr lang="sv-SE" sz="2000" dirty="0"/>
              <a:t>Bilarna tankas, fylls på med vatten, körs genom tvätten, in i vagnhallen och fylls på med utrustning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endParaRPr lang="sv-SE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v-SE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5795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>
                <a:latin typeface="+mj-lt"/>
              </a:rPr>
              <a:t>Huvuddelar</a:t>
            </a:r>
          </a:p>
        </p:txBody>
      </p:sp>
      <p:pic>
        <p:nvPicPr>
          <p:cNvPr id="1026" name="38063011-AEB4-43DF-8DEF-E7AE58B9F5BF">
            <a:extLst>
              <a:ext uri="{FF2B5EF4-FFF2-40B4-BE49-F238E27FC236}">
                <a16:creationId xmlns:a16="http://schemas.microsoft.com/office/drawing/2014/main" id="{04C2CE1D-A860-4DB3-A59E-18811F3C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838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0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>
                <a:latin typeface="+mj-lt"/>
              </a:rPr>
              <a:t>2021-04-20</a:t>
            </a:r>
          </a:p>
        </p:txBody>
      </p:sp>
      <p:sp>
        <p:nvSpPr>
          <p:cNvPr id="3" name="Pil: vänster 2">
            <a:extLst>
              <a:ext uri="{FF2B5EF4-FFF2-40B4-BE49-F238E27FC236}">
                <a16:creationId xmlns:a16="http://schemas.microsoft.com/office/drawing/2014/main" id="{9D2A95C9-DA2B-4261-80E4-F6736AB9A76F}"/>
              </a:ext>
            </a:extLst>
          </p:cNvPr>
          <p:cNvSpPr/>
          <p:nvPr/>
        </p:nvSpPr>
        <p:spPr>
          <a:xfrm rot="11666670">
            <a:off x="1378136" y="3667519"/>
            <a:ext cx="794957" cy="2939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Platshållare för innehåll 9" descr="En bild som visar utomhus, himmel, natur, jord&#10;&#10;Automatiskt genererad beskrivning">
            <a:extLst>
              <a:ext uri="{FF2B5EF4-FFF2-40B4-BE49-F238E27FC236}">
                <a16:creationId xmlns:a16="http://schemas.microsoft.com/office/drawing/2014/main" id="{2732ADBA-910D-401B-A65E-5F3B759F02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6272"/>
            <a:ext cx="7332757" cy="5499568"/>
          </a:xfrm>
        </p:spPr>
      </p:pic>
    </p:spTree>
    <p:extLst>
      <p:ext uri="{BB962C8B-B14F-4D97-AF65-F5344CB8AC3E}">
        <p14:creationId xmlns:p14="http://schemas.microsoft.com/office/powerpoint/2010/main" val="241913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FF46F9-3FD5-4191-9972-EC460353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41313"/>
            <a:ext cx="2087463" cy="927100"/>
          </a:xfrm>
        </p:spPr>
        <p:txBody>
          <a:bodyPr/>
          <a:lstStyle/>
          <a:p>
            <a:r>
              <a:rPr lang="sv-SE" sz="2800" dirty="0"/>
              <a:t>2021-04-30</a:t>
            </a:r>
          </a:p>
        </p:txBody>
      </p:sp>
      <p:pic>
        <p:nvPicPr>
          <p:cNvPr id="5" name="Platshållare för innehåll 4" descr="En bild som visar utomhus, natur, vattenfall&#10;&#10;Automatiskt genererad beskrivning">
            <a:extLst>
              <a:ext uri="{FF2B5EF4-FFF2-40B4-BE49-F238E27FC236}">
                <a16:creationId xmlns:a16="http://schemas.microsoft.com/office/drawing/2014/main" id="{70298C04-5769-457D-B61A-D8940C7C2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0373" y="1139883"/>
            <a:ext cx="6388562" cy="4791421"/>
          </a:xfrm>
        </p:spPr>
      </p:pic>
    </p:spTree>
    <p:extLst>
      <p:ext uri="{BB962C8B-B14F-4D97-AF65-F5344CB8AC3E}">
        <p14:creationId xmlns:p14="http://schemas.microsoft.com/office/powerpoint/2010/main" val="196263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 err="1">
                <a:latin typeface="+mj-lt"/>
              </a:rPr>
              <a:t>Förstärkningarbeten</a:t>
            </a:r>
            <a:r>
              <a:rPr lang="sv-SE" dirty="0">
                <a:latin typeface="+mj-lt"/>
              </a:rPr>
              <a:t> KC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85F96999-4CB9-41A3-8CDA-4649505A79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r="14429" b="3327"/>
          <a:stretch/>
        </p:blipFill>
        <p:spPr>
          <a:xfrm>
            <a:off x="683568" y="939600"/>
            <a:ext cx="6624736" cy="5638476"/>
          </a:xfrm>
        </p:spPr>
      </p:pic>
    </p:spTree>
    <p:extLst>
      <p:ext uri="{BB962C8B-B14F-4D97-AF65-F5344CB8AC3E}">
        <p14:creationId xmlns:p14="http://schemas.microsoft.com/office/powerpoint/2010/main" val="212205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>
                <a:latin typeface="+mj-lt"/>
              </a:rPr>
              <a:t>Tidplan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32A580-A6D0-4F4C-948C-F0FD61E45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76" y="872716"/>
            <a:ext cx="7416824" cy="5112567"/>
          </a:xfrm>
        </p:spPr>
        <p:txBody>
          <a:bodyPr/>
          <a:lstStyle/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Ledningsarbeten</a:t>
            </a: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Ny del av </a:t>
            </a:r>
            <a:r>
              <a:rPr lang="sv-SE" sz="3200" kern="1200" dirty="0" err="1">
                <a:solidFill>
                  <a:srgbClr val="FF0000"/>
                </a:solidFill>
                <a:latin typeface="+mn-lt"/>
                <a:cs typeface="Arial" charset="0"/>
              </a:rPr>
              <a:t>Exercisvägen</a:t>
            </a:r>
            <a:endParaRPr lang="sv-SE" sz="3200" kern="12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Tillfällig väg (2021-05-05-2021-09-15)</a:t>
            </a: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KC-pelare (v21-v28)</a:t>
            </a: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Bygglov inlämnat  - Antogs 21-05-04 </a:t>
            </a:r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  <a:sym typeface="Wingdings" panose="05000000000000000000" pitchFamily="2" charset="2"/>
              </a:rPr>
              <a:t></a:t>
            </a:r>
            <a:endParaRPr lang="sv-SE" sz="3200" kern="12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marL="0" indent="0">
              <a:buNone/>
            </a:pPr>
            <a:endParaRPr lang="sv-SE" sz="3200" kern="12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marL="0" indent="0">
              <a:buNone/>
            </a:pPr>
            <a:r>
              <a:rPr lang="sv-SE" kern="1200" dirty="0">
                <a:solidFill>
                  <a:srgbClr val="FF0000"/>
                </a:solidFill>
                <a:latin typeface="+mn-lt"/>
                <a:cs typeface="Arial" charset="0"/>
              </a:rPr>
              <a:t>   </a:t>
            </a:r>
          </a:p>
          <a:p>
            <a:pPr marL="0" indent="0">
              <a:buNone/>
            </a:pPr>
            <a:endParaRPr lang="sv-SE" sz="2000" kern="1200" dirty="0">
              <a:solidFill>
                <a:srgbClr val="00B0F0"/>
              </a:solidFill>
              <a:latin typeface="+mn-lt"/>
              <a:cs typeface="Arial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33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354E1-8B45-4643-ACD9-72C5D614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1313"/>
            <a:ext cx="8229600" cy="495399"/>
          </a:xfrm>
        </p:spPr>
        <p:txBody>
          <a:bodyPr/>
          <a:lstStyle/>
          <a:p>
            <a:pPr algn="ctr"/>
            <a:r>
              <a:rPr lang="sv-SE" dirty="0">
                <a:latin typeface="+mj-lt"/>
              </a:rPr>
              <a:t>Tidplan forts.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32A580-A6D0-4F4C-948C-F0FD61E45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576" y="872716"/>
            <a:ext cx="7416824" cy="5112567"/>
          </a:xfrm>
        </p:spPr>
        <p:txBody>
          <a:bodyPr/>
          <a:lstStyle/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Cirkulation med anslutningsvägar – </a:t>
            </a:r>
            <a:r>
              <a:rPr lang="sv-SE" sz="3200" kern="1200" dirty="0" err="1">
                <a:solidFill>
                  <a:srgbClr val="FF0000"/>
                </a:solidFill>
                <a:latin typeface="+mn-lt"/>
                <a:cs typeface="Arial" charset="0"/>
              </a:rPr>
              <a:t>sept</a:t>
            </a:r>
            <a:endParaRPr lang="sv-SE" sz="3200" kern="12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Spont, pålning – aug framåt</a:t>
            </a: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Bottenplatta till årsskiftet</a:t>
            </a:r>
          </a:p>
          <a:p>
            <a:endParaRPr lang="sv-SE" sz="3200" kern="12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r>
              <a:rPr lang="sv-SE" sz="3200" kern="1200" dirty="0">
                <a:solidFill>
                  <a:srgbClr val="FF0000"/>
                </a:solidFill>
                <a:latin typeface="+mn-lt"/>
                <a:cs typeface="Arial" charset="0"/>
              </a:rPr>
              <a:t>Klar Brandstation sommaren 2023</a:t>
            </a:r>
          </a:p>
          <a:p>
            <a:pPr marL="0" indent="0">
              <a:buNone/>
            </a:pPr>
            <a:r>
              <a:rPr lang="sv-SE" sz="2000" kern="1200" dirty="0">
                <a:latin typeface="+mn-lt"/>
                <a:cs typeface="Arial" charset="0"/>
              </a:rPr>
              <a:t>     Bygglov och att arbeta efter </a:t>
            </a:r>
            <a:r>
              <a:rPr lang="sv-SE" sz="2000" kern="1200" dirty="0" err="1">
                <a:latin typeface="+mn-lt"/>
                <a:cs typeface="Arial" charset="0"/>
              </a:rPr>
              <a:t>kl</a:t>
            </a:r>
            <a:r>
              <a:rPr lang="sv-SE" sz="2000" kern="1200" dirty="0">
                <a:latin typeface="+mn-lt"/>
                <a:cs typeface="Arial" charset="0"/>
              </a:rPr>
              <a:t> 19 v21-v28</a:t>
            </a:r>
          </a:p>
          <a:p>
            <a:pPr marL="0" indent="0">
              <a:buNone/>
            </a:pPr>
            <a:endParaRPr lang="sv-SE" sz="3200" kern="12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 marL="0" indent="0">
              <a:buNone/>
            </a:pPr>
            <a:r>
              <a:rPr lang="sv-SE" kern="1200" dirty="0">
                <a:solidFill>
                  <a:srgbClr val="FF0000"/>
                </a:solidFill>
                <a:latin typeface="+mn-lt"/>
                <a:cs typeface="Arial" charset="0"/>
              </a:rPr>
              <a:t>   </a:t>
            </a:r>
          </a:p>
          <a:p>
            <a:pPr marL="0" indent="0">
              <a:buNone/>
            </a:pPr>
            <a:endParaRPr lang="sv-SE" sz="2000" kern="1200" dirty="0">
              <a:solidFill>
                <a:srgbClr val="00B0F0"/>
              </a:solidFill>
              <a:latin typeface="+mn-lt"/>
              <a:cs typeface="Arial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812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7ECD12-662D-49EA-8B90-1964D60F6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8B8651-79EA-4E7B-9B51-0F6F7685F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3200" kern="1200" dirty="0">
                <a:latin typeface="+mn-lt"/>
                <a:cs typeface="Arial" charset="0"/>
              </a:rPr>
              <a:t>Förhoppning – Släck och övningsområde i anslutning till stationen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42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FDEC3-FC86-4877-A9C3-45BBF777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C619BD-C8B9-40D5-A506-FD1EE0D1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3A3A3A"/>
                </a:solidFill>
                <a:latin typeface="muli"/>
              </a:rPr>
              <a:t>S</a:t>
            </a:r>
            <a:r>
              <a:rPr lang="sv-SE" b="0" i="0" dirty="0">
                <a:solidFill>
                  <a:srgbClr val="3A3A3A"/>
                </a:solidFill>
                <a:effectLst/>
                <a:latin typeface="muli"/>
              </a:rPr>
              <a:t>amarbete mellan Uddevalla kommun, Räddningstjänsten Mitt Bohuslän och Serneke.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3A3A3A"/>
                </a:solidFill>
                <a:effectLst/>
                <a:latin typeface="muli"/>
              </a:rPr>
              <a:t>Totalentreprenad – Partnering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3A3A3A"/>
                </a:solidFill>
                <a:effectLst/>
                <a:latin typeface="muli"/>
              </a:rPr>
              <a:t>Bygga en modern funktionell brandstation som blir ett landmärke på en ny strategisk plats vid Västgötavägen/</a:t>
            </a:r>
            <a:r>
              <a:rPr lang="sv-SE" b="0" i="0" dirty="0" err="1">
                <a:solidFill>
                  <a:srgbClr val="3A3A3A"/>
                </a:solidFill>
                <a:effectLst/>
                <a:latin typeface="muli"/>
              </a:rPr>
              <a:t>Exercisvägen</a:t>
            </a:r>
            <a:r>
              <a:rPr lang="sv-SE" b="0" i="0" dirty="0">
                <a:solidFill>
                  <a:srgbClr val="3A3A3A"/>
                </a:solidFill>
                <a:effectLst/>
                <a:latin typeface="muli"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970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E1AC06-97E9-4A01-A5AF-513DFEA6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43" y="138162"/>
            <a:ext cx="3008313" cy="635670"/>
          </a:xfrm>
        </p:spPr>
        <p:txBody>
          <a:bodyPr/>
          <a:lstStyle/>
          <a:p>
            <a:r>
              <a:rPr lang="sv-SE" sz="2800" dirty="0">
                <a:solidFill>
                  <a:schemeClr val="tx1"/>
                </a:solidFill>
              </a:rPr>
              <a:t>Situationsplan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930D811-8972-46CF-B59E-A8DC5A10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1" y="926232"/>
            <a:ext cx="7146483" cy="58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l: vänster 7">
            <a:extLst>
              <a:ext uri="{FF2B5EF4-FFF2-40B4-BE49-F238E27FC236}">
                <a16:creationId xmlns:a16="http://schemas.microsoft.com/office/drawing/2014/main" id="{BF8AFA62-6BB1-42A9-A437-79CF480E0806}"/>
              </a:ext>
            </a:extLst>
          </p:cNvPr>
          <p:cNvSpPr/>
          <p:nvPr/>
        </p:nvSpPr>
        <p:spPr>
          <a:xfrm rot="21115981">
            <a:off x="2933279" y="3481455"/>
            <a:ext cx="768969" cy="3031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4" descr="En bild som visar text, himmel, utomhus, träd&#10;&#10;Automatiskt genererad beskrivning">
            <a:extLst>
              <a:ext uri="{FF2B5EF4-FFF2-40B4-BE49-F238E27FC236}">
                <a16:creationId xmlns:a16="http://schemas.microsoft.com/office/drawing/2014/main" id="{DE2EABDB-E231-428E-918E-467BBF2CB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5" y="404664"/>
            <a:ext cx="8704970" cy="4896544"/>
          </a:xfrm>
        </p:spPr>
      </p:pic>
    </p:spTree>
    <p:extLst>
      <p:ext uri="{BB962C8B-B14F-4D97-AF65-F5344CB8AC3E}">
        <p14:creationId xmlns:p14="http://schemas.microsoft.com/office/powerpoint/2010/main" val="280937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930D811-8972-46CF-B59E-A8DC5A10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1" y="926232"/>
            <a:ext cx="7146483" cy="5875502"/>
          </a:xfrm>
          <a:prstGeom prst="rect">
            <a:avLst/>
          </a:prstGeom>
        </p:spPr>
      </p:pic>
      <p:sp>
        <p:nvSpPr>
          <p:cNvPr id="3" name="Pil: uppåt 2">
            <a:extLst>
              <a:ext uri="{FF2B5EF4-FFF2-40B4-BE49-F238E27FC236}">
                <a16:creationId xmlns:a16="http://schemas.microsoft.com/office/drawing/2014/main" id="{C2598FF2-235B-462F-A812-69454D092875}"/>
              </a:ext>
            </a:extLst>
          </p:cNvPr>
          <p:cNvSpPr/>
          <p:nvPr/>
        </p:nvSpPr>
        <p:spPr>
          <a:xfrm rot="1900880">
            <a:off x="2647194" y="3905954"/>
            <a:ext cx="402230" cy="92123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il: uppåt 3">
            <a:extLst>
              <a:ext uri="{FF2B5EF4-FFF2-40B4-BE49-F238E27FC236}">
                <a16:creationId xmlns:a16="http://schemas.microsoft.com/office/drawing/2014/main" id="{C5AA0F0A-E695-4037-B0E4-F7EDF88F035A}"/>
              </a:ext>
            </a:extLst>
          </p:cNvPr>
          <p:cNvSpPr/>
          <p:nvPr/>
        </p:nvSpPr>
        <p:spPr>
          <a:xfrm rot="5400000">
            <a:off x="1835696" y="2090178"/>
            <a:ext cx="288032" cy="5760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57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 descr="En bild som visar text, inomhus, poängtavla&#10;&#10;Automatiskt genererad beskrivning">
            <a:extLst>
              <a:ext uri="{FF2B5EF4-FFF2-40B4-BE49-F238E27FC236}">
                <a16:creationId xmlns:a16="http://schemas.microsoft.com/office/drawing/2014/main" id="{C4566A05-6CE5-44BF-BA40-16992A8F8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r="2286" b="6741"/>
          <a:stretch/>
        </p:blipFill>
        <p:spPr>
          <a:xfrm>
            <a:off x="107504" y="0"/>
            <a:ext cx="8424936" cy="5976664"/>
          </a:xfrm>
        </p:spPr>
      </p:pic>
    </p:spTree>
    <p:extLst>
      <p:ext uri="{BB962C8B-B14F-4D97-AF65-F5344CB8AC3E}">
        <p14:creationId xmlns:p14="http://schemas.microsoft.com/office/powerpoint/2010/main" val="356613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930D811-8972-46CF-B59E-A8DC5A10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1" y="926232"/>
            <a:ext cx="7146483" cy="5875502"/>
          </a:xfrm>
          <a:prstGeom prst="rect">
            <a:avLst/>
          </a:prstGeom>
        </p:spPr>
      </p:pic>
      <p:sp>
        <p:nvSpPr>
          <p:cNvPr id="3" name="Pil: uppåt 2">
            <a:extLst>
              <a:ext uri="{FF2B5EF4-FFF2-40B4-BE49-F238E27FC236}">
                <a16:creationId xmlns:a16="http://schemas.microsoft.com/office/drawing/2014/main" id="{C2598FF2-235B-462F-A812-69454D092875}"/>
              </a:ext>
            </a:extLst>
          </p:cNvPr>
          <p:cNvSpPr/>
          <p:nvPr/>
        </p:nvSpPr>
        <p:spPr>
          <a:xfrm rot="7418171">
            <a:off x="1673090" y="1172501"/>
            <a:ext cx="404717" cy="86409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il: vänster 1">
            <a:extLst>
              <a:ext uri="{FF2B5EF4-FFF2-40B4-BE49-F238E27FC236}">
                <a16:creationId xmlns:a16="http://schemas.microsoft.com/office/drawing/2014/main" id="{5C6D6CF6-860A-40FE-8147-B59ACA67C30F}"/>
              </a:ext>
            </a:extLst>
          </p:cNvPr>
          <p:cNvSpPr/>
          <p:nvPr/>
        </p:nvSpPr>
        <p:spPr>
          <a:xfrm rot="16427777">
            <a:off x="3735063" y="1473113"/>
            <a:ext cx="720080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16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2CDDDCB-5446-4756-A64A-80D64293C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2665" b="45122"/>
          <a:stretch/>
        </p:blipFill>
        <p:spPr>
          <a:xfrm>
            <a:off x="683568" y="1808820"/>
            <a:ext cx="7776864" cy="3240360"/>
          </a:xfrm>
        </p:spPr>
      </p:pic>
    </p:spTree>
    <p:extLst>
      <p:ext uri="{BB962C8B-B14F-4D97-AF65-F5344CB8AC3E}">
        <p14:creationId xmlns:p14="http://schemas.microsoft.com/office/powerpoint/2010/main" val="333431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930D811-8972-46CF-B59E-A8DC5A104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1" y="926232"/>
            <a:ext cx="7146483" cy="5875502"/>
          </a:xfrm>
          <a:prstGeom prst="rect">
            <a:avLst/>
          </a:prstGeom>
        </p:spPr>
      </p:pic>
      <p:sp>
        <p:nvSpPr>
          <p:cNvPr id="3" name="Pil: uppåt 2">
            <a:extLst>
              <a:ext uri="{FF2B5EF4-FFF2-40B4-BE49-F238E27FC236}">
                <a16:creationId xmlns:a16="http://schemas.microsoft.com/office/drawing/2014/main" id="{C2598FF2-235B-462F-A812-69454D092875}"/>
              </a:ext>
            </a:extLst>
          </p:cNvPr>
          <p:cNvSpPr/>
          <p:nvPr/>
        </p:nvSpPr>
        <p:spPr>
          <a:xfrm rot="7418171">
            <a:off x="1673090" y="1172501"/>
            <a:ext cx="404717" cy="86409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il: vänster 1">
            <a:extLst>
              <a:ext uri="{FF2B5EF4-FFF2-40B4-BE49-F238E27FC236}">
                <a16:creationId xmlns:a16="http://schemas.microsoft.com/office/drawing/2014/main" id="{5C6D6CF6-860A-40FE-8147-B59ACA67C30F}"/>
              </a:ext>
            </a:extLst>
          </p:cNvPr>
          <p:cNvSpPr/>
          <p:nvPr/>
        </p:nvSpPr>
        <p:spPr>
          <a:xfrm rot="19744069">
            <a:off x="4829352" y="2364330"/>
            <a:ext cx="720080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il: uppåt 3">
            <a:extLst>
              <a:ext uri="{FF2B5EF4-FFF2-40B4-BE49-F238E27FC236}">
                <a16:creationId xmlns:a16="http://schemas.microsoft.com/office/drawing/2014/main" id="{179EC551-1F65-493C-BA60-3ACEB7558BFF}"/>
              </a:ext>
            </a:extLst>
          </p:cNvPr>
          <p:cNvSpPr/>
          <p:nvPr/>
        </p:nvSpPr>
        <p:spPr>
          <a:xfrm rot="18002843">
            <a:off x="4815687" y="3998965"/>
            <a:ext cx="576064" cy="79208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401976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mall_liggande">
  <a:themeElements>
    <a:clrScheme name="Powerpointmall_ligga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mall_liggan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mall_ligga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_liggan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_liggan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_liggan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_liggan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mall_liggan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_liggan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_liggan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_liggan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_liggan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_liggan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mall_liggan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liggande</Template>
  <TotalTime>1164</TotalTime>
  <Words>237</Words>
  <Application>Microsoft Office PowerPoint</Application>
  <PresentationFormat>Bildspel på skärmen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muli</vt:lpstr>
      <vt:lpstr>Powerpointmall_liggande</vt:lpstr>
      <vt:lpstr>Uddevalla Brandstation</vt:lpstr>
      <vt:lpstr>PowerPoint-presentation</vt:lpstr>
      <vt:lpstr>Situationsplan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Byggnader</vt:lpstr>
      <vt:lpstr> ”Friska brandmän”  </vt:lpstr>
      <vt:lpstr>Huvuddelar</vt:lpstr>
      <vt:lpstr>2021-04-20</vt:lpstr>
      <vt:lpstr>2021-04-30</vt:lpstr>
      <vt:lpstr>Förstärkningarbeten KC</vt:lpstr>
      <vt:lpstr>Tidplan</vt:lpstr>
      <vt:lpstr>Tidplan forts.</vt:lpstr>
      <vt:lpstr>PowerPoint-presentation</vt:lpstr>
    </vt:vector>
  </TitlesOfParts>
  <Company>Uddevalla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Uddevalla nya brandstation</dc:title>
  <dc:creator>Birgitta Andersson</dc:creator>
  <cp:lastModifiedBy>Birgitta Andersson</cp:lastModifiedBy>
  <cp:revision>65</cp:revision>
  <dcterms:created xsi:type="dcterms:W3CDTF">2019-12-13T12:05:16Z</dcterms:created>
  <dcterms:modified xsi:type="dcterms:W3CDTF">2021-05-06T11:56:21Z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97f11b-a820-4e8d-9e84-55d701b0cea4_Enabled">
    <vt:lpwstr>true</vt:lpwstr>
  </property>
  <property fmtid="{D5CDD505-2E9C-101B-9397-08002B2CF9AE}" pid="3" name="MSIP_Label_0e97f11b-a820-4e8d-9e84-55d701b0cea4_SetDate">
    <vt:lpwstr>2021-04-22T14:49:06Z</vt:lpwstr>
  </property>
  <property fmtid="{D5CDD505-2E9C-101B-9397-08002B2CF9AE}" pid="4" name="MSIP_Label_0e97f11b-a820-4e8d-9e84-55d701b0cea4_Method">
    <vt:lpwstr>Standard</vt:lpwstr>
  </property>
  <property fmtid="{D5CDD505-2E9C-101B-9397-08002B2CF9AE}" pid="5" name="MSIP_Label_0e97f11b-a820-4e8d-9e84-55d701b0cea4_Name">
    <vt:lpwstr>0e97f11b-a820-4e8d-9e84-55d701b0cea4</vt:lpwstr>
  </property>
  <property fmtid="{D5CDD505-2E9C-101B-9397-08002B2CF9AE}" pid="6" name="MSIP_Label_0e97f11b-a820-4e8d-9e84-55d701b0cea4_SiteId">
    <vt:lpwstr>fd4cea22-63f3-46f2-958e-d0d3aa13277c</vt:lpwstr>
  </property>
  <property fmtid="{D5CDD505-2E9C-101B-9397-08002B2CF9AE}" pid="7" name="MSIP_Label_0e97f11b-a820-4e8d-9e84-55d701b0cea4_ActionId">
    <vt:lpwstr>88b2d9b8-bd74-4fe1-a5f0-71f98802cd51</vt:lpwstr>
  </property>
  <property fmtid="{D5CDD505-2E9C-101B-9397-08002B2CF9AE}" pid="8" name="MSIP_Label_0e97f11b-a820-4e8d-9e84-55d701b0cea4_ContentBits">
    <vt:lpwstr>0</vt:lpwstr>
  </property>
</Properties>
</file>