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0" r:id="rId2"/>
    <p:sldId id="311" r:id="rId3"/>
    <p:sldId id="304" r:id="rId4"/>
    <p:sldId id="295" r:id="rId5"/>
    <p:sldId id="314" r:id="rId6"/>
    <p:sldId id="306" r:id="rId7"/>
    <p:sldId id="272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83" d="100"/>
          <a:sy n="83" d="100"/>
        </p:scale>
        <p:origin x="547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thordenstiftelsen.sharepoint.com/sites/Gemensamt/Delade%20dokument/Statistik/Kopia%20av%20Kapital%20Beviljat%20-2009-LB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/>
              <a:t>Kapital / Index / Beviljade bidrag 1964-2020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'Index diagram'!$B$28</c:f>
              <c:strCache>
                <c:ptCount val="1"/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'Index diagram'!$A$29:$A$35</c:f>
              <c:numCache>
                <c:formatCode>General</c:formatCode>
                <c:ptCount val="7"/>
                <c:pt idx="0">
                  <c:v>1964</c:v>
                </c:pt>
                <c:pt idx="1">
                  <c:v>1982</c:v>
                </c:pt>
                <c:pt idx="2">
                  <c:v>2004</c:v>
                </c:pt>
                <c:pt idx="3">
                  <c:v>2006</c:v>
                </c:pt>
                <c:pt idx="4">
                  <c:v>2010</c:v>
                </c:pt>
                <c:pt idx="5">
                  <c:v>2015</c:v>
                </c:pt>
                <c:pt idx="6">
                  <c:v>2020</c:v>
                </c:pt>
              </c:numCache>
            </c:numRef>
          </c:cat>
          <c:val>
            <c:numRef>
              <c:f>'Index diagram'!$B$29:$B$35</c:f>
            </c:numRef>
          </c:val>
          <c:smooth val="0"/>
          <c:extLst>
            <c:ext xmlns:c16="http://schemas.microsoft.com/office/drawing/2014/chart" uri="{C3380CC4-5D6E-409C-BE32-E72D297353CC}">
              <c16:uniqueId val="{00000000-6B3D-4363-B604-8484BA8187D9}"/>
            </c:ext>
          </c:extLst>
        </c:ser>
        <c:ser>
          <c:idx val="1"/>
          <c:order val="1"/>
          <c:tx>
            <c:strRef>
              <c:f>'Index diagram'!$C$28</c:f>
              <c:strCache>
                <c:ptCount val="1"/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'Index diagram'!$A$29:$A$35</c:f>
              <c:numCache>
                <c:formatCode>General</c:formatCode>
                <c:ptCount val="7"/>
                <c:pt idx="0">
                  <c:v>1964</c:v>
                </c:pt>
                <c:pt idx="1">
                  <c:v>1982</c:v>
                </c:pt>
                <c:pt idx="2">
                  <c:v>2004</c:v>
                </c:pt>
                <c:pt idx="3">
                  <c:v>2006</c:v>
                </c:pt>
                <c:pt idx="4">
                  <c:v>2010</c:v>
                </c:pt>
                <c:pt idx="5">
                  <c:v>2015</c:v>
                </c:pt>
                <c:pt idx="6">
                  <c:v>2020</c:v>
                </c:pt>
              </c:numCache>
            </c:numRef>
          </c:cat>
          <c:val>
            <c:numRef>
              <c:f>'Index diagram'!$C$29:$C$35</c:f>
            </c:numRef>
          </c:val>
          <c:smooth val="0"/>
          <c:extLst>
            <c:ext xmlns:c16="http://schemas.microsoft.com/office/drawing/2014/chart" uri="{C3380CC4-5D6E-409C-BE32-E72D297353CC}">
              <c16:uniqueId val="{00000001-6B3D-4363-B604-8484BA8187D9}"/>
            </c:ext>
          </c:extLst>
        </c:ser>
        <c:ser>
          <c:idx val="2"/>
          <c:order val="2"/>
          <c:tx>
            <c:strRef>
              <c:f>'Index diagram'!$D$28</c:f>
              <c:strCache>
                <c:ptCount val="1"/>
                <c:pt idx="0">
                  <c:v> Summa tillgångar 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'Index diagram'!$A$29:$A$35</c:f>
              <c:numCache>
                <c:formatCode>General</c:formatCode>
                <c:ptCount val="7"/>
                <c:pt idx="0">
                  <c:v>1964</c:v>
                </c:pt>
                <c:pt idx="1">
                  <c:v>1982</c:v>
                </c:pt>
                <c:pt idx="2">
                  <c:v>2004</c:v>
                </c:pt>
                <c:pt idx="3">
                  <c:v>2006</c:v>
                </c:pt>
                <c:pt idx="4">
                  <c:v>2010</c:v>
                </c:pt>
                <c:pt idx="5">
                  <c:v>2015</c:v>
                </c:pt>
                <c:pt idx="6">
                  <c:v>2020</c:v>
                </c:pt>
              </c:numCache>
            </c:numRef>
          </c:cat>
          <c:val>
            <c:numRef>
              <c:f>'Index diagram'!$D$29:$D$35</c:f>
              <c:numCache>
                <c:formatCode>_-* #\ ##0_-;\-* #\ ##0_-;_-* "-"??_-;_-@_-</c:formatCode>
                <c:ptCount val="7"/>
                <c:pt idx="0">
                  <c:v>8515737</c:v>
                </c:pt>
                <c:pt idx="1">
                  <c:v>11775009</c:v>
                </c:pt>
                <c:pt idx="2">
                  <c:v>153017764</c:v>
                </c:pt>
                <c:pt idx="3">
                  <c:v>244401721</c:v>
                </c:pt>
                <c:pt idx="4">
                  <c:v>273000000</c:v>
                </c:pt>
                <c:pt idx="5">
                  <c:v>297000000</c:v>
                </c:pt>
                <c:pt idx="6">
                  <c:v>356000000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B3D-4363-B604-8484BA8187D9}"/>
            </c:ext>
          </c:extLst>
        </c:ser>
        <c:ser>
          <c:idx val="3"/>
          <c:order val="3"/>
          <c:tx>
            <c:strRef>
              <c:f>'Index diagram'!$E$28</c:f>
              <c:strCache>
                <c:ptCount val="1"/>
                <c:pt idx="0">
                  <c:v>Bev bidrag</c:v>
                </c:pt>
              </c:strCache>
            </c:strRef>
          </c:tx>
          <c:spPr>
            <a:ln w="34925" cap="rnd">
              <a:solidFill>
                <a:schemeClr val="accent4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'Index diagram'!$A$29:$A$35</c:f>
              <c:numCache>
                <c:formatCode>General</c:formatCode>
                <c:ptCount val="7"/>
                <c:pt idx="0">
                  <c:v>1964</c:v>
                </c:pt>
                <c:pt idx="1">
                  <c:v>1982</c:v>
                </c:pt>
                <c:pt idx="2">
                  <c:v>2004</c:v>
                </c:pt>
                <c:pt idx="3">
                  <c:v>2006</c:v>
                </c:pt>
                <c:pt idx="4">
                  <c:v>2010</c:v>
                </c:pt>
                <c:pt idx="5">
                  <c:v>2015</c:v>
                </c:pt>
                <c:pt idx="6">
                  <c:v>2020</c:v>
                </c:pt>
              </c:numCache>
            </c:numRef>
          </c:cat>
          <c:val>
            <c:numRef>
              <c:f>'Index diagram'!$E$29:$E$35</c:f>
            </c:numRef>
          </c:val>
          <c:smooth val="0"/>
          <c:extLst>
            <c:ext xmlns:c16="http://schemas.microsoft.com/office/drawing/2014/chart" uri="{C3380CC4-5D6E-409C-BE32-E72D297353CC}">
              <c16:uniqueId val="{00000003-6B3D-4363-B604-8484BA8187D9}"/>
            </c:ext>
          </c:extLst>
        </c:ser>
        <c:ser>
          <c:idx val="4"/>
          <c:order val="4"/>
          <c:tx>
            <c:strRef>
              <c:f>'Index diagram'!$F$28</c:f>
              <c:strCache>
                <c:ptCount val="1"/>
                <c:pt idx="0">
                  <c:v>Bev bidrag</c:v>
                </c:pt>
              </c:strCache>
            </c:strRef>
          </c:tx>
          <c:spPr>
            <a:ln w="34925" cap="rnd">
              <a:solidFill>
                <a:schemeClr val="accent5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'Index diagram'!$A$29:$A$35</c:f>
              <c:numCache>
                <c:formatCode>General</c:formatCode>
                <c:ptCount val="7"/>
                <c:pt idx="0">
                  <c:v>1964</c:v>
                </c:pt>
                <c:pt idx="1">
                  <c:v>1982</c:v>
                </c:pt>
                <c:pt idx="2">
                  <c:v>2004</c:v>
                </c:pt>
                <c:pt idx="3">
                  <c:v>2006</c:v>
                </c:pt>
                <c:pt idx="4">
                  <c:v>2010</c:v>
                </c:pt>
                <c:pt idx="5">
                  <c:v>2015</c:v>
                </c:pt>
                <c:pt idx="6">
                  <c:v>2020</c:v>
                </c:pt>
              </c:numCache>
            </c:numRef>
          </c:cat>
          <c:val>
            <c:numRef>
              <c:f>'Index diagram'!$F$29:$F$35</c:f>
            </c:numRef>
          </c:val>
          <c:smooth val="0"/>
          <c:extLst>
            <c:ext xmlns:c16="http://schemas.microsoft.com/office/drawing/2014/chart" uri="{C3380CC4-5D6E-409C-BE32-E72D297353CC}">
              <c16:uniqueId val="{00000004-6B3D-4363-B604-8484BA8187D9}"/>
            </c:ext>
          </c:extLst>
        </c:ser>
        <c:ser>
          <c:idx val="5"/>
          <c:order val="5"/>
          <c:tx>
            <c:strRef>
              <c:f>'Index diagram'!$G$28</c:f>
              <c:strCache>
                <c:ptCount val="1"/>
                <c:pt idx="0">
                  <c:v>Bev bidrag</c:v>
                </c:pt>
              </c:strCache>
            </c:strRef>
          </c:tx>
          <c:spPr>
            <a:ln w="34925" cap="rnd">
              <a:solidFill>
                <a:schemeClr val="accent6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'Index diagram'!$A$29:$A$35</c:f>
              <c:numCache>
                <c:formatCode>General</c:formatCode>
                <c:ptCount val="7"/>
                <c:pt idx="0">
                  <c:v>1964</c:v>
                </c:pt>
                <c:pt idx="1">
                  <c:v>1982</c:v>
                </c:pt>
                <c:pt idx="2">
                  <c:v>2004</c:v>
                </c:pt>
                <c:pt idx="3">
                  <c:v>2006</c:v>
                </c:pt>
                <c:pt idx="4">
                  <c:v>2010</c:v>
                </c:pt>
                <c:pt idx="5">
                  <c:v>2015</c:v>
                </c:pt>
                <c:pt idx="6">
                  <c:v>2020</c:v>
                </c:pt>
              </c:numCache>
            </c:numRef>
          </c:cat>
          <c:val>
            <c:numRef>
              <c:f>'Index diagram'!$G$29:$G$35</c:f>
            </c:numRef>
          </c:val>
          <c:smooth val="0"/>
          <c:extLst>
            <c:ext xmlns:c16="http://schemas.microsoft.com/office/drawing/2014/chart" uri="{C3380CC4-5D6E-409C-BE32-E72D297353CC}">
              <c16:uniqueId val="{00000005-6B3D-4363-B604-8484BA8187D9}"/>
            </c:ext>
          </c:extLst>
        </c:ser>
        <c:ser>
          <c:idx val="6"/>
          <c:order val="6"/>
          <c:tx>
            <c:strRef>
              <c:f>'Index diagram'!$H$28</c:f>
              <c:strCache>
                <c:ptCount val="1"/>
              </c:strCache>
            </c:strRef>
          </c:tx>
          <c:spPr>
            <a:ln w="34925" cap="rnd">
              <a:solidFill>
                <a:schemeClr val="accent1">
                  <a:lumMod val="60000"/>
                </a:schemeClr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'Index diagram'!$A$29:$A$35</c:f>
              <c:numCache>
                <c:formatCode>General</c:formatCode>
                <c:ptCount val="7"/>
                <c:pt idx="0">
                  <c:v>1964</c:v>
                </c:pt>
                <c:pt idx="1">
                  <c:v>1982</c:v>
                </c:pt>
                <c:pt idx="2">
                  <c:v>2004</c:v>
                </c:pt>
                <c:pt idx="3">
                  <c:v>2006</c:v>
                </c:pt>
                <c:pt idx="4">
                  <c:v>2010</c:v>
                </c:pt>
                <c:pt idx="5">
                  <c:v>2015</c:v>
                </c:pt>
                <c:pt idx="6">
                  <c:v>2020</c:v>
                </c:pt>
              </c:numCache>
            </c:numRef>
          </c:cat>
          <c:val>
            <c:numRef>
              <c:f>'Index diagram'!$H$29:$H$35</c:f>
            </c:numRef>
          </c:val>
          <c:smooth val="0"/>
          <c:extLst>
            <c:ext xmlns:c16="http://schemas.microsoft.com/office/drawing/2014/chart" uri="{C3380CC4-5D6E-409C-BE32-E72D297353CC}">
              <c16:uniqueId val="{00000006-6B3D-4363-B604-8484BA8187D9}"/>
            </c:ext>
          </c:extLst>
        </c:ser>
        <c:ser>
          <c:idx val="7"/>
          <c:order val="7"/>
          <c:tx>
            <c:strRef>
              <c:f>'Index diagram'!$I$28</c:f>
              <c:strCache>
                <c:ptCount val="1"/>
              </c:strCache>
            </c:strRef>
          </c:tx>
          <c:spPr>
            <a:ln w="34925" cap="rnd">
              <a:solidFill>
                <a:schemeClr val="accent2">
                  <a:lumMod val="60000"/>
                </a:schemeClr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'Index diagram'!$A$29:$A$35</c:f>
              <c:numCache>
                <c:formatCode>General</c:formatCode>
                <c:ptCount val="7"/>
                <c:pt idx="0">
                  <c:v>1964</c:v>
                </c:pt>
                <c:pt idx="1">
                  <c:v>1982</c:v>
                </c:pt>
                <c:pt idx="2">
                  <c:v>2004</c:v>
                </c:pt>
                <c:pt idx="3">
                  <c:v>2006</c:v>
                </c:pt>
                <c:pt idx="4">
                  <c:v>2010</c:v>
                </c:pt>
                <c:pt idx="5">
                  <c:v>2015</c:v>
                </c:pt>
                <c:pt idx="6">
                  <c:v>2020</c:v>
                </c:pt>
              </c:numCache>
            </c:numRef>
          </c:cat>
          <c:val>
            <c:numRef>
              <c:f>'Index diagram'!$I$29:$I$35</c:f>
            </c:numRef>
          </c:val>
          <c:smooth val="0"/>
          <c:extLst>
            <c:ext xmlns:c16="http://schemas.microsoft.com/office/drawing/2014/chart" uri="{C3380CC4-5D6E-409C-BE32-E72D297353CC}">
              <c16:uniqueId val="{00000007-6B3D-4363-B604-8484BA8187D9}"/>
            </c:ext>
          </c:extLst>
        </c:ser>
        <c:ser>
          <c:idx val="8"/>
          <c:order val="8"/>
          <c:tx>
            <c:strRef>
              <c:f>'Index diagram'!$J$28</c:f>
              <c:strCache>
                <c:ptCount val="1"/>
                <c:pt idx="0">
                  <c:v> Indexvärde </c:v>
                </c:pt>
              </c:strCache>
            </c:strRef>
          </c:tx>
          <c:spPr>
            <a:ln w="34925" cap="rnd">
              <a:solidFill>
                <a:schemeClr val="accent3">
                  <a:lumMod val="60000"/>
                </a:schemeClr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'Index diagram'!$A$29:$A$35</c:f>
              <c:numCache>
                <c:formatCode>General</c:formatCode>
                <c:ptCount val="7"/>
                <c:pt idx="0">
                  <c:v>1964</c:v>
                </c:pt>
                <c:pt idx="1">
                  <c:v>1982</c:v>
                </c:pt>
                <c:pt idx="2">
                  <c:v>2004</c:v>
                </c:pt>
                <c:pt idx="3">
                  <c:v>2006</c:v>
                </c:pt>
                <c:pt idx="4">
                  <c:v>2010</c:v>
                </c:pt>
                <c:pt idx="5">
                  <c:v>2015</c:v>
                </c:pt>
                <c:pt idx="6">
                  <c:v>2020</c:v>
                </c:pt>
              </c:numCache>
            </c:numRef>
          </c:cat>
          <c:val>
            <c:numRef>
              <c:f>'Index diagram'!$J$29:$J$35</c:f>
              <c:numCache>
                <c:formatCode>_-* #\ ##0_-;\-* #\ ##0_-;_-* "-"??_-;_-@_-</c:formatCode>
                <c:ptCount val="7"/>
                <c:pt idx="0">
                  <c:v>8000000</c:v>
                </c:pt>
                <c:pt idx="1">
                  <c:v>13078000</c:v>
                </c:pt>
                <c:pt idx="2">
                  <c:v>114200000</c:v>
                </c:pt>
                <c:pt idx="3">
                  <c:v>116000000</c:v>
                </c:pt>
                <c:pt idx="4">
                  <c:v>124200000</c:v>
                </c:pt>
                <c:pt idx="5">
                  <c:v>128200000</c:v>
                </c:pt>
                <c:pt idx="6">
                  <c:v>137000000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6B3D-4363-B604-8484BA8187D9}"/>
            </c:ext>
          </c:extLst>
        </c:ser>
        <c:ser>
          <c:idx val="9"/>
          <c:order val="9"/>
          <c:tx>
            <c:strRef>
              <c:f>'Index diagram'!$K$28</c:f>
              <c:strCache>
                <c:ptCount val="1"/>
                <c:pt idx="0">
                  <c:v>Bev bidrag</c:v>
                </c:pt>
              </c:strCache>
            </c:strRef>
          </c:tx>
          <c:spPr>
            <a:ln w="34925" cap="rnd">
              <a:solidFill>
                <a:schemeClr val="accent4">
                  <a:lumMod val="60000"/>
                </a:schemeClr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'Index diagram'!$A$29:$A$35</c:f>
              <c:numCache>
                <c:formatCode>General</c:formatCode>
                <c:ptCount val="7"/>
                <c:pt idx="0">
                  <c:v>1964</c:v>
                </c:pt>
                <c:pt idx="1">
                  <c:v>1982</c:v>
                </c:pt>
                <c:pt idx="2">
                  <c:v>2004</c:v>
                </c:pt>
                <c:pt idx="3">
                  <c:v>2006</c:v>
                </c:pt>
                <c:pt idx="4">
                  <c:v>2010</c:v>
                </c:pt>
                <c:pt idx="5">
                  <c:v>2015</c:v>
                </c:pt>
                <c:pt idx="6">
                  <c:v>2020</c:v>
                </c:pt>
              </c:numCache>
            </c:numRef>
          </c:cat>
          <c:val>
            <c:numRef>
              <c:f>'Index diagram'!$K$29:$K$35</c:f>
              <c:numCache>
                <c:formatCode>#,##0</c:formatCode>
                <c:ptCount val="7"/>
                <c:pt idx="0">
                  <c:v>80000</c:v>
                </c:pt>
                <c:pt idx="1">
                  <c:v>4448310</c:v>
                </c:pt>
                <c:pt idx="2">
                  <c:v>72491652</c:v>
                </c:pt>
                <c:pt idx="3">
                  <c:v>82027652</c:v>
                </c:pt>
                <c:pt idx="4">
                  <c:v>108314697</c:v>
                </c:pt>
                <c:pt idx="5">
                  <c:v>155314697</c:v>
                </c:pt>
                <c:pt idx="6">
                  <c:v>201314697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6B3D-4363-B604-8484BA8187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38935776"/>
        <c:axId val="2138937856"/>
      </c:lineChart>
      <c:catAx>
        <c:axId val="2138935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138937856"/>
        <c:crosses val="autoZero"/>
        <c:auto val="1"/>
        <c:lblAlgn val="ctr"/>
        <c:lblOffset val="100"/>
        <c:noMultiLvlLbl val="0"/>
      </c:catAx>
      <c:valAx>
        <c:axId val="2138937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\ ##0_-;\-* #\ 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138935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78E9B0F-AFB5-4D0F-AD58-B0CE734E21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0C5E3F9-47B5-4B7E-A912-156534B068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224CBAD-FF17-420D-B334-05DC4930A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C8A94-FDBE-4DCF-9521-B85DB6874100}" type="datetimeFigureOut">
              <a:rPr lang="sv-SE" smtClean="0"/>
              <a:t>2022-02-24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BA8CF4B-F835-41A3-8A0F-C6CBEAA9F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5737241-C837-4EA4-BC57-8559960B8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513D6-CD29-48E4-90F9-4E2F069CE5A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5177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CD22534-DEF6-4B1B-9073-3D079530D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06CB7F5-C42F-42B2-BC96-06066C7841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BFC96FA-CDFA-443C-AD3D-4C79F5CCF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C8A94-FDBE-4DCF-9521-B85DB6874100}" type="datetimeFigureOut">
              <a:rPr lang="sv-SE" smtClean="0"/>
              <a:t>2022-02-24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0783892-20D2-4D68-ADCA-912DD8043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70A1F9C-B16B-4008-AC57-F4EDD641D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513D6-CD29-48E4-90F9-4E2F069CE5A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93749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25EF3569-58DC-46FA-81D1-E930C14049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D152783-80A0-4652-B168-35A2F6CA00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7DAA9F1-2A6E-4451-B6F2-B0A32398A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C8A94-FDBE-4DCF-9521-B85DB6874100}" type="datetimeFigureOut">
              <a:rPr lang="sv-SE" smtClean="0"/>
              <a:t>2022-02-24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7ABC982-FE9C-40CC-A615-EDC5EF678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3C22CB9-F2FB-49E7-9DAA-F0D2D8709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513D6-CD29-48E4-90F9-4E2F069CE5A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81830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0A878B0-0ECF-41DE-AEE4-CEFA1D17B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2861605-66DD-4550-A085-661042CDAE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3F659DF-0160-49DF-B598-08626AF4B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C8A94-FDBE-4DCF-9521-B85DB6874100}" type="datetimeFigureOut">
              <a:rPr lang="sv-SE" smtClean="0"/>
              <a:t>2022-02-24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D51FABB-BE0A-4B1A-91E1-A6FED1973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ABCA313-FFD2-4E70-A026-FC2FCFAFF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513D6-CD29-48E4-90F9-4E2F069CE5A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04829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F2771E-A8EC-4F57-BAD4-FA7978897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56D30B3-E520-4C5C-BDBC-81E1A6A206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4B9525F-E83A-45D0-98F9-8673492C2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C8A94-FDBE-4DCF-9521-B85DB6874100}" type="datetimeFigureOut">
              <a:rPr lang="sv-SE" smtClean="0"/>
              <a:t>2022-02-24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BFF4262-4809-463C-B9B2-5B497E005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3A09858-E9FD-402D-A6E2-E5A770BC3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513D6-CD29-48E4-90F9-4E2F069CE5A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5990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BC01486-65B1-4F92-B81C-B1D4269C9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0340D03-4C05-47D7-9368-873CE678B6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3C44683-4086-41A2-A858-E4AD140F0C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7A1EADA-A17D-481D-AE10-2A751C47D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C8A94-FDBE-4DCF-9521-B85DB6874100}" type="datetimeFigureOut">
              <a:rPr lang="sv-SE" smtClean="0"/>
              <a:t>2022-02-24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B3DD686-AABB-4A81-ADD4-44F75770E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333212A-3A1A-4F24-9621-21EB00B45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513D6-CD29-48E4-90F9-4E2F069CE5A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08959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EC514D0-A70E-4247-9C4A-03E849CED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69CA53D-7726-4B73-A762-12986FF287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8C46332-D45B-400D-B994-CD6D3B73CB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D180004A-0A4E-4652-90B5-C7AD80C1B7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9BBD78F2-E2DA-413D-8710-B459240C29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1AC6F31C-A99A-48A1-812A-0AC22F4EA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C8A94-FDBE-4DCF-9521-B85DB6874100}" type="datetimeFigureOut">
              <a:rPr lang="sv-SE" smtClean="0"/>
              <a:t>2022-02-24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09D2E2D8-98C9-4906-8D35-4064177E5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E77C9117-4068-4F46-80DD-3046FCCD8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513D6-CD29-48E4-90F9-4E2F069CE5A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4642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32C4601-31AF-4E25-9B62-687D95499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2E6B432-A876-42EC-A26B-8D33DC3CE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C8A94-FDBE-4DCF-9521-B85DB6874100}" type="datetimeFigureOut">
              <a:rPr lang="sv-SE" smtClean="0"/>
              <a:t>2022-02-24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88B18D4-2AF0-4D49-866D-B89D11F2B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48E65C9-63C0-483A-83D6-CDEF3B2DF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513D6-CD29-48E4-90F9-4E2F069CE5A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9390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AF976C22-E044-43F7-8971-12F3A8C30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C8A94-FDBE-4DCF-9521-B85DB6874100}" type="datetimeFigureOut">
              <a:rPr lang="sv-SE" smtClean="0"/>
              <a:t>2022-02-24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6BCE35F7-081E-4546-885E-1933AADA4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8924B653-401A-4DEA-980B-4E8E2240A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513D6-CD29-48E4-90F9-4E2F069CE5A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3312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B634638-47E4-4EEE-8055-0900330C8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0CBF147-2ECA-4455-9CFA-0C6065DF6B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49FED21-EDC5-404B-9A00-1D0FDE6E37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EE44CCF-B5A1-4C4B-B28C-976547F0B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C8A94-FDBE-4DCF-9521-B85DB6874100}" type="datetimeFigureOut">
              <a:rPr lang="sv-SE" smtClean="0"/>
              <a:t>2022-02-24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5557C29-3A58-4BA0-995D-DC3175CC6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80EC825-7FA2-44F3-9949-4A87D93A7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513D6-CD29-48E4-90F9-4E2F069CE5A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47821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7D2859E-30A3-4367-AB61-FEBF7A89F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26F41CC3-7D32-4A6A-A12B-113092F302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EB25BCC-EE55-4A14-913B-824FFEB8D0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1A5F967-4AD1-402A-AD3C-37E8962C9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C8A94-FDBE-4DCF-9521-B85DB6874100}" type="datetimeFigureOut">
              <a:rPr lang="sv-SE" smtClean="0"/>
              <a:t>2022-02-24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C93E161-A892-4160-A039-809BC8C2A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3D812AF-B082-4188-A655-2BB0188E8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513D6-CD29-48E4-90F9-4E2F069CE5A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693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065FE27-4EC0-44D3-BC93-F465345A3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88D1B20-A334-458B-A662-5A92CA43C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B1A9B19-26A8-4292-A9BB-69C188991D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C8A94-FDBE-4DCF-9521-B85DB6874100}" type="datetimeFigureOut">
              <a:rPr lang="sv-SE" smtClean="0"/>
              <a:t>2022-02-24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48DB1E3-CC40-40AF-9C27-80565CE004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1277095-46DF-463A-A3C2-FE9384F9EC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513D6-CD29-48E4-90F9-4E2F069CE5A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1683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DDA89EA-C70A-4D62-94CB-D985D6F24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Dessutom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8A67D6C-5AE7-4F7C-B947-852ECA4A7E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Stipendier   Gymnasiestipendier</a:t>
            </a:r>
          </a:p>
          <a:p>
            <a:r>
              <a:rPr lang="sv-SE" dirty="0"/>
              <a:t>                      Estet- musikstipendier</a:t>
            </a:r>
          </a:p>
          <a:p>
            <a:r>
              <a:rPr lang="sv-SE" dirty="0"/>
              <a:t>                      Ledarstipendier</a:t>
            </a:r>
          </a:p>
          <a:p>
            <a:r>
              <a:rPr lang="sv-SE" dirty="0"/>
              <a:t>                      Idrottsstipendier</a:t>
            </a:r>
          </a:p>
          <a:p>
            <a:pPr marL="457200" lvl="1" indent="0">
              <a:buNone/>
            </a:pPr>
            <a:r>
              <a:rPr lang="sv-SE" dirty="0"/>
              <a:t>                       </a:t>
            </a:r>
            <a:r>
              <a:rPr lang="sv-SE" sz="2800" dirty="0" err="1"/>
              <a:t>Kulturstipendie</a:t>
            </a:r>
            <a:endParaRPr lang="sv-SE" sz="2800" dirty="0"/>
          </a:p>
          <a:p>
            <a:pPr marL="457200" lvl="1" indent="0">
              <a:buNone/>
            </a:pPr>
            <a:r>
              <a:rPr lang="sv-SE" sz="2800" dirty="0"/>
              <a:t>                   </a:t>
            </a:r>
            <a:r>
              <a:rPr lang="sv-SE" sz="2800" dirty="0" err="1"/>
              <a:t>Miljöstipendie</a:t>
            </a:r>
            <a:endParaRPr lang="sv-SE" sz="2800" dirty="0"/>
          </a:p>
          <a:p>
            <a:pPr marL="457200" lvl="1" indent="0">
              <a:buNone/>
            </a:pPr>
            <a:r>
              <a:rPr lang="sv-SE" sz="2800" dirty="0"/>
              <a:t>                   Träningsstipendier</a:t>
            </a:r>
          </a:p>
          <a:p>
            <a:pPr marL="457200" lvl="1" indent="0">
              <a:buNone/>
            </a:pPr>
            <a:endParaRPr lang="sv-SE" sz="2800" dirty="0"/>
          </a:p>
          <a:p>
            <a:pPr marL="457200" lvl="1" indent="0">
              <a:buNone/>
            </a:pPr>
            <a:r>
              <a:rPr lang="sv-SE" sz="2800" dirty="0">
                <a:highlight>
                  <a:srgbClr val="FFFF00"/>
                </a:highlight>
              </a:rPr>
              <a:t>Bohuspriset				</a:t>
            </a:r>
          </a:p>
        </p:txBody>
      </p:sp>
      <p:sp>
        <p:nvSpPr>
          <p:cNvPr id="4" name="Höger klammerparentes 3">
            <a:extLst>
              <a:ext uri="{FF2B5EF4-FFF2-40B4-BE49-F238E27FC236}">
                <a16:creationId xmlns:a16="http://schemas.microsoft.com/office/drawing/2014/main" id="{F2D44DFD-8540-4EDC-98EA-B090ACE40D1B}"/>
              </a:ext>
            </a:extLst>
          </p:cNvPr>
          <p:cNvSpPr/>
          <p:nvPr/>
        </p:nvSpPr>
        <p:spPr>
          <a:xfrm>
            <a:off x="6264613" y="1964987"/>
            <a:ext cx="291830" cy="3005847"/>
          </a:xfrm>
          <a:prstGeom prst="rightBrace">
            <a:avLst>
              <a:gd name="adj1" fmla="val 8333"/>
              <a:gd name="adj2" fmla="val 5097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Ellips 4">
            <a:extLst>
              <a:ext uri="{FF2B5EF4-FFF2-40B4-BE49-F238E27FC236}">
                <a16:creationId xmlns:a16="http://schemas.microsoft.com/office/drawing/2014/main" id="{7DFFF233-9367-4C4B-B663-FA37DC318250}"/>
              </a:ext>
            </a:extLst>
          </p:cNvPr>
          <p:cNvSpPr/>
          <p:nvPr/>
        </p:nvSpPr>
        <p:spPr>
          <a:xfrm>
            <a:off x="7529209" y="3151762"/>
            <a:ext cx="2509736" cy="1108953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625.000/år</a:t>
            </a:r>
          </a:p>
        </p:txBody>
      </p:sp>
      <p:sp>
        <p:nvSpPr>
          <p:cNvPr id="6" name="Ellips 5">
            <a:extLst>
              <a:ext uri="{FF2B5EF4-FFF2-40B4-BE49-F238E27FC236}">
                <a16:creationId xmlns:a16="http://schemas.microsoft.com/office/drawing/2014/main" id="{B3D2484C-362C-4678-BDC0-263940B7E4A7}"/>
              </a:ext>
            </a:extLst>
          </p:cNvPr>
          <p:cNvSpPr/>
          <p:nvPr/>
        </p:nvSpPr>
        <p:spPr>
          <a:xfrm>
            <a:off x="7670260" y="5150795"/>
            <a:ext cx="2227634" cy="1001949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300.000</a:t>
            </a:r>
          </a:p>
          <a:p>
            <a:pPr algn="ctr"/>
            <a:r>
              <a:rPr lang="sv-SE" dirty="0">
                <a:solidFill>
                  <a:schemeClr val="tx1"/>
                </a:solidFill>
              </a:rPr>
              <a:t>Vart annat år</a:t>
            </a:r>
          </a:p>
        </p:txBody>
      </p:sp>
    </p:spTree>
    <p:extLst>
      <p:ext uri="{BB962C8B-B14F-4D97-AF65-F5344CB8AC3E}">
        <p14:creationId xmlns:p14="http://schemas.microsoft.com/office/powerpoint/2010/main" val="3677722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66FD4D5-3E01-403C-86FE-50F7CFD9B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3693" y="489508"/>
            <a:ext cx="7167704" cy="785563"/>
          </a:xfrm>
        </p:spPr>
        <p:txBody>
          <a:bodyPr anchor="b">
            <a:normAutofit/>
          </a:bodyPr>
          <a:lstStyle/>
          <a:p>
            <a:r>
              <a:rPr lang="sv-SE" sz="4000" b="1" dirty="0"/>
              <a:t>Uddevalla!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95DC4C9A-6C8F-4FEB-B6C4-4F728509DD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131" y="1275071"/>
            <a:ext cx="2364002" cy="2364002"/>
          </a:xfrm>
          <a:prstGeom prst="rect">
            <a:avLst/>
          </a:prstGeom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B27693A-7D62-4008-B852-E0846C9F73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8600" y="1503123"/>
            <a:ext cx="7623132" cy="4659682"/>
          </a:xfrm>
        </p:spPr>
        <p:txBody>
          <a:bodyPr anchor="t">
            <a:normAutofit/>
          </a:bodyPr>
          <a:lstStyle/>
          <a:p>
            <a:r>
              <a:rPr lang="sv-SE" sz="2000" dirty="0"/>
              <a:t>Stark övervikt i bidragsfördelningen: några ex:</a:t>
            </a:r>
          </a:p>
          <a:p>
            <a:r>
              <a:rPr lang="sv-SE" sz="2000" dirty="0"/>
              <a:t>Thordéngården</a:t>
            </a:r>
          </a:p>
          <a:p>
            <a:r>
              <a:rPr lang="sv-SE" sz="2000" dirty="0"/>
              <a:t>Oddevold/LSK/Rössö/IFK Uddevalla/Herrestad AIF</a:t>
            </a:r>
          </a:p>
          <a:p>
            <a:r>
              <a:rPr lang="sv-SE" sz="2000" dirty="0"/>
              <a:t>Hälle IF/Orient/Bokenäs IF</a:t>
            </a:r>
          </a:p>
          <a:p>
            <a:r>
              <a:rPr lang="sv-SE" sz="2000" dirty="0"/>
              <a:t>Kroppskultur/Uddevalla Sim/</a:t>
            </a:r>
            <a:r>
              <a:rPr lang="sv-SE" sz="2000" dirty="0" err="1"/>
              <a:t>Ua</a:t>
            </a:r>
            <a:r>
              <a:rPr lang="sv-SE" sz="2000" dirty="0"/>
              <a:t> Konståkning</a:t>
            </a:r>
          </a:p>
          <a:p>
            <a:r>
              <a:rPr lang="sv-SE" sz="2000" dirty="0"/>
              <a:t>Uddevalla </a:t>
            </a:r>
            <a:r>
              <a:rPr lang="sv-SE" sz="2000" dirty="0" err="1"/>
              <a:t>Elititdrottsgymnasie</a:t>
            </a:r>
            <a:endParaRPr lang="sv-SE" sz="2000" dirty="0"/>
          </a:p>
          <a:p>
            <a:r>
              <a:rPr lang="sv-SE" sz="2000" dirty="0"/>
              <a:t>Ljungskile SS/Viken-Ägir/</a:t>
            </a:r>
            <a:r>
              <a:rPr lang="sv-SE" sz="2000" dirty="0" err="1"/>
              <a:t>Ua</a:t>
            </a:r>
            <a:r>
              <a:rPr lang="sv-SE" sz="2000" dirty="0"/>
              <a:t> Rodd, Uddevalla Hockey</a:t>
            </a:r>
          </a:p>
          <a:p>
            <a:r>
              <a:rPr lang="sv-SE" sz="2000" dirty="0" err="1"/>
              <a:t>Bjursjöstugan</a:t>
            </a:r>
            <a:r>
              <a:rPr lang="sv-SE" sz="2000" dirty="0"/>
              <a:t>/Hitta Ut/Cykelleder</a:t>
            </a:r>
          </a:p>
          <a:p>
            <a:r>
              <a:rPr lang="sv-SE" sz="2000" dirty="0"/>
              <a:t>Villa Elfkullen/ Fjordtorsk/</a:t>
            </a:r>
            <a:r>
              <a:rPr lang="sv-SE" sz="2000" dirty="0" err="1"/>
              <a:t>Ua</a:t>
            </a:r>
            <a:r>
              <a:rPr lang="sv-SE" sz="2000" dirty="0"/>
              <a:t> Vars-o industrihistoria/</a:t>
            </a:r>
          </a:p>
          <a:p>
            <a:r>
              <a:rPr lang="sv-SE" sz="2000" dirty="0" err="1"/>
              <a:t>Mm,mm</a:t>
            </a:r>
            <a:r>
              <a:rPr lang="sv-SE" sz="2000" dirty="0"/>
              <a:t> </a:t>
            </a:r>
            <a:r>
              <a:rPr lang="sv-SE" sz="2000" dirty="0" err="1"/>
              <a:t>bla</a:t>
            </a:r>
            <a:r>
              <a:rPr lang="sv-SE" sz="2000" dirty="0"/>
              <a:t> E-sport, Ornitologiska föreningen, hembygdsföreningar</a:t>
            </a:r>
          </a:p>
        </p:txBody>
      </p:sp>
    </p:spTree>
    <p:extLst>
      <p:ext uri="{BB962C8B-B14F-4D97-AF65-F5344CB8AC3E}">
        <p14:creationId xmlns:p14="http://schemas.microsoft.com/office/powerpoint/2010/main" val="3150012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912C8844-A05F-4F44-AA42-7A7B15A199FF}"/>
              </a:ext>
            </a:extLst>
          </p:cNvPr>
          <p:cNvSpPr/>
          <p:nvPr/>
        </p:nvSpPr>
        <p:spPr>
          <a:xfrm>
            <a:off x="-1" y="0"/>
            <a:ext cx="1043609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Ellips 5">
            <a:extLst>
              <a:ext uri="{FF2B5EF4-FFF2-40B4-BE49-F238E27FC236}">
                <a16:creationId xmlns:a16="http://schemas.microsoft.com/office/drawing/2014/main" id="{D98DE529-0668-4158-8803-51475A926776}"/>
              </a:ext>
            </a:extLst>
          </p:cNvPr>
          <p:cNvSpPr/>
          <p:nvPr/>
        </p:nvSpPr>
        <p:spPr>
          <a:xfrm>
            <a:off x="1" y="298174"/>
            <a:ext cx="1043608" cy="102373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BD9011DC-D12B-4316-8F3A-3D78BD0D37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812" y="482048"/>
            <a:ext cx="655982" cy="655982"/>
          </a:xfrm>
          <a:prstGeom prst="rect">
            <a:avLst/>
          </a:prstGeom>
        </p:spPr>
      </p:pic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F414C5D1-7C4D-4055-B896-A370302183E0}"/>
              </a:ext>
            </a:extLst>
          </p:cNvPr>
          <p:cNvGraphicFramePr>
            <a:graphicFrameLocks/>
          </p:cNvGraphicFramePr>
          <p:nvPr/>
        </p:nvGraphicFramePr>
        <p:xfrm>
          <a:off x="1935332" y="1118212"/>
          <a:ext cx="8460419" cy="47456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ktangel: rundade hörn 1">
            <a:extLst>
              <a:ext uri="{FF2B5EF4-FFF2-40B4-BE49-F238E27FC236}">
                <a16:creationId xmlns:a16="http://schemas.microsoft.com/office/drawing/2014/main" id="{4F252295-475A-4C0F-9F56-9AAFF5829C21}"/>
              </a:ext>
            </a:extLst>
          </p:cNvPr>
          <p:cNvSpPr/>
          <p:nvPr/>
        </p:nvSpPr>
        <p:spPr>
          <a:xfrm>
            <a:off x="3080084" y="5875767"/>
            <a:ext cx="7611979" cy="761215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solidFill>
                  <a:schemeClr val="tx1"/>
                </a:solidFill>
              </a:rPr>
              <a:t>Beviljade bidrag över 200 m kr</a:t>
            </a:r>
          </a:p>
        </p:txBody>
      </p:sp>
      <p:sp>
        <p:nvSpPr>
          <p:cNvPr id="3" name="Ellips 2">
            <a:extLst>
              <a:ext uri="{FF2B5EF4-FFF2-40B4-BE49-F238E27FC236}">
                <a16:creationId xmlns:a16="http://schemas.microsoft.com/office/drawing/2014/main" id="{E3DADFBB-E135-48D2-980B-56846688348F}"/>
              </a:ext>
            </a:extLst>
          </p:cNvPr>
          <p:cNvSpPr/>
          <p:nvPr/>
        </p:nvSpPr>
        <p:spPr>
          <a:xfrm>
            <a:off x="1491915" y="5093369"/>
            <a:ext cx="1588169" cy="96252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Start</a:t>
            </a:r>
          </a:p>
          <a:p>
            <a:pPr algn="ctr"/>
            <a:r>
              <a:rPr lang="sv-SE" dirty="0">
                <a:solidFill>
                  <a:schemeClr val="tx1"/>
                </a:solidFill>
              </a:rPr>
              <a:t> 8 m kr</a:t>
            </a:r>
          </a:p>
        </p:txBody>
      </p:sp>
      <p:sp>
        <p:nvSpPr>
          <p:cNvPr id="8" name="Pil: höger med huvud 7">
            <a:extLst>
              <a:ext uri="{FF2B5EF4-FFF2-40B4-BE49-F238E27FC236}">
                <a16:creationId xmlns:a16="http://schemas.microsoft.com/office/drawing/2014/main" id="{91AF0352-83CD-497D-BFFC-2181C13F6A4A}"/>
              </a:ext>
            </a:extLst>
          </p:cNvPr>
          <p:cNvSpPr/>
          <p:nvPr/>
        </p:nvSpPr>
        <p:spPr>
          <a:xfrm>
            <a:off x="1872682" y="4829459"/>
            <a:ext cx="1355558" cy="465221"/>
          </a:xfrm>
          <a:prstGeom prst="notchedRight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0" name="Koppling: böjd 9">
            <a:extLst>
              <a:ext uri="{FF2B5EF4-FFF2-40B4-BE49-F238E27FC236}">
                <a16:creationId xmlns:a16="http://schemas.microsoft.com/office/drawing/2014/main" id="{8A6BEDD5-E0D9-4B72-9EC6-CF0A37E50FDD}"/>
              </a:ext>
            </a:extLst>
          </p:cNvPr>
          <p:cNvCxnSpPr>
            <a:cxnSpLocks/>
            <a:stCxn id="2" idx="3"/>
          </p:cNvCxnSpPr>
          <p:nvPr/>
        </p:nvCxnSpPr>
        <p:spPr>
          <a:xfrm flipH="1" flipV="1">
            <a:off x="9747115" y="3356043"/>
            <a:ext cx="944948" cy="2900332"/>
          </a:xfrm>
          <a:prstGeom prst="curvedConnector4">
            <a:avLst>
              <a:gd name="adj1" fmla="val -24192"/>
              <a:gd name="adj2" fmla="val 90436"/>
            </a:avLst>
          </a:prstGeom>
          <a:ln w="19050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llips 8">
            <a:extLst>
              <a:ext uri="{FF2B5EF4-FFF2-40B4-BE49-F238E27FC236}">
                <a16:creationId xmlns:a16="http://schemas.microsoft.com/office/drawing/2014/main" id="{55B99658-FAFD-4671-85C8-AF02D5F3519F}"/>
              </a:ext>
            </a:extLst>
          </p:cNvPr>
          <p:cNvSpPr/>
          <p:nvPr/>
        </p:nvSpPr>
        <p:spPr>
          <a:xfrm>
            <a:off x="10739336" y="1478816"/>
            <a:ext cx="1452664" cy="1108953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NU över </a:t>
            </a:r>
          </a:p>
          <a:p>
            <a:pPr algn="ctr"/>
            <a:r>
              <a:rPr lang="sv-SE" dirty="0">
                <a:solidFill>
                  <a:schemeClr val="tx1"/>
                </a:solidFill>
              </a:rPr>
              <a:t>400 m kr</a:t>
            </a:r>
          </a:p>
        </p:txBody>
      </p:sp>
      <p:sp>
        <p:nvSpPr>
          <p:cNvPr id="16" name="Rektangel: rundade hörn 15">
            <a:extLst>
              <a:ext uri="{FF2B5EF4-FFF2-40B4-BE49-F238E27FC236}">
                <a16:creationId xmlns:a16="http://schemas.microsoft.com/office/drawing/2014/main" id="{117AF7A1-71DA-4C72-B470-157641F3C117}"/>
              </a:ext>
            </a:extLst>
          </p:cNvPr>
          <p:cNvSpPr/>
          <p:nvPr/>
        </p:nvSpPr>
        <p:spPr>
          <a:xfrm>
            <a:off x="3453319" y="482048"/>
            <a:ext cx="6293796" cy="51209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Stiftelsens utveckling</a:t>
            </a:r>
          </a:p>
        </p:txBody>
      </p:sp>
    </p:spTree>
    <p:extLst>
      <p:ext uri="{BB962C8B-B14F-4D97-AF65-F5344CB8AC3E}">
        <p14:creationId xmlns:p14="http://schemas.microsoft.com/office/powerpoint/2010/main" val="1293508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912C8844-A05F-4F44-AA42-7A7B15A199FF}"/>
              </a:ext>
            </a:extLst>
          </p:cNvPr>
          <p:cNvSpPr/>
          <p:nvPr/>
        </p:nvSpPr>
        <p:spPr>
          <a:xfrm>
            <a:off x="-1" y="0"/>
            <a:ext cx="1043609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Ellips 5">
            <a:extLst>
              <a:ext uri="{FF2B5EF4-FFF2-40B4-BE49-F238E27FC236}">
                <a16:creationId xmlns:a16="http://schemas.microsoft.com/office/drawing/2014/main" id="{D98DE529-0668-4158-8803-51475A926776}"/>
              </a:ext>
            </a:extLst>
          </p:cNvPr>
          <p:cNvSpPr/>
          <p:nvPr/>
        </p:nvSpPr>
        <p:spPr>
          <a:xfrm>
            <a:off x="1" y="298174"/>
            <a:ext cx="1043608" cy="102373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BD9011DC-D12B-4316-8F3A-3D78BD0D37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812" y="482048"/>
            <a:ext cx="655982" cy="655982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DCF6AF1A-4BFA-450A-AD48-ACE65DB5A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7418" y="365125"/>
            <a:ext cx="10116381" cy="1325563"/>
          </a:xfrm>
        </p:spPr>
        <p:txBody>
          <a:bodyPr/>
          <a:lstStyle/>
          <a:p>
            <a:r>
              <a:rPr lang="sv-SE" dirty="0"/>
              <a:t>Reflektion 1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A22B301-BA54-424F-AC1D-0749A8556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7418" y="1825625"/>
            <a:ext cx="10116382" cy="4351338"/>
          </a:xfrm>
        </p:spPr>
        <p:txBody>
          <a:bodyPr/>
          <a:lstStyle/>
          <a:p>
            <a:r>
              <a:rPr lang="sv-SE" dirty="0"/>
              <a:t>Framsynta personer 1963</a:t>
            </a:r>
          </a:p>
          <a:p>
            <a:pPr lvl="1"/>
            <a:r>
              <a:rPr lang="sv-SE" dirty="0"/>
              <a:t>Omorganisation-stiftelse-brett ändamål-ideell inriktning-social betydelse</a:t>
            </a:r>
          </a:p>
          <a:p>
            <a:pPr marL="457200" lvl="1" indent="0">
              <a:buNone/>
            </a:pPr>
            <a:endParaRPr lang="sv-SE" dirty="0"/>
          </a:p>
          <a:p>
            <a:r>
              <a:rPr lang="sv-SE" dirty="0"/>
              <a:t>Se samband, inte minst i Uddevalla:</a:t>
            </a:r>
          </a:p>
          <a:p>
            <a:pPr lvl="1"/>
            <a:r>
              <a:rPr lang="sv-SE" dirty="0"/>
              <a:t>Stöd till ideellt arbete i idrottsföreningar</a:t>
            </a:r>
          </a:p>
          <a:p>
            <a:pPr lvl="1"/>
            <a:r>
              <a:rPr lang="sv-SE" dirty="0" err="1"/>
              <a:t>Stipendie</a:t>
            </a:r>
            <a:r>
              <a:rPr lang="sv-SE" dirty="0"/>
              <a:t> till framåt idrottare</a:t>
            </a:r>
          </a:p>
          <a:p>
            <a:pPr lvl="1"/>
            <a:r>
              <a:rPr lang="sv-SE" dirty="0" err="1"/>
              <a:t>Stipendie</a:t>
            </a:r>
            <a:r>
              <a:rPr lang="sv-SE" dirty="0"/>
              <a:t> till framåt ledare</a:t>
            </a:r>
          </a:p>
          <a:p>
            <a:pPr lvl="1"/>
            <a:r>
              <a:rPr lang="sv-SE" dirty="0"/>
              <a:t>Stöd </a:t>
            </a:r>
            <a:r>
              <a:rPr lang="sv-SE" dirty="0" err="1"/>
              <a:t>Ua</a:t>
            </a:r>
            <a:r>
              <a:rPr lang="sv-SE" dirty="0"/>
              <a:t> </a:t>
            </a:r>
            <a:r>
              <a:rPr lang="sv-SE" dirty="0" err="1"/>
              <a:t>Elitidrottsgymnasie</a:t>
            </a:r>
            <a:endParaRPr lang="sv-SE" dirty="0"/>
          </a:p>
          <a:p>
            <a:pPr lvl="1"/>
            <a:r>
              <a:rPr lang="sv-SE" dirty="0"/>
              <a:t>Stöd till viss elitsatsning – inspiration till andra</a:t>
            </a:r>
          </a:p>
        </p:txBody>
      </p:sp>
    </p:spTree>
    <p:extLst>
      <p:ext uri="{BB962C8B-B14F-4D97-AF65-F5344CB8AC3E}">
        <p14:creationId xmlns:p14="http://schemas.microsoft.com/office/powerpoint/2010/main" val="2810679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912C8844-A05F-4F44-AA42-7A7B15A199FF}"/>
              </a:ext>
            </a:extLst>
          </p:cNvPr>
          <p:cNvSpPr/>
          <p:nvPr/>
        </p:nvSpPr>
        <p:spPr>
          <a:xfrm>
            <a:off x="-1" y="0"/>
            <a:ext cx="1043609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Ellips 5">
            <a:extLst>
              <a:ext uri="{FF2B5EF4-FFF2-40B4-BE49-F238E27FC236}">
                <a16:creationId xmlns:a16="http://schemas.microsoft.com/office/drawing/2014/main" id="{D98DE529-0668-4158-8803-51475A926776}"/>
              </a:ext>
            </a:extLst>
          </p:cNvPr>
          <p:cNvSpPr/>
          <p:nvPr/>
        </p:nvSpPr>
        <p:spPr>
          <a:xfrm>
            <a:off x="1" y="298174"/>
            <a:ext cx="1043608" cy="102373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BD9011DC-D12B-4316-8F3A-3D78BD0D37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812" y="482048"/>
            <a:ext cx="655982" cy="655982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DCF6AF1A-4BFA-450A-AD48-ACE65DB5A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7418" y="365125"/>
            <a:ext cx="10116381" cy="1325563"/>
          </a:xfrm>
        </p:spPr>
        <p:txBody>
          <a:bodyPr/>
          <a:lstStyle/>
          <a:p>
            <a:r>
              <a:rPr lang="sv-SE" dirty="0"/>
              <a:t>Reflektion 2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A22B301-BA54-424F-AC1D-0749A8556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7418" y="1825625"/>
            <a:ext cx="10116382" cy="4351338"/>
          </a:xfrm>
        </p:spPr>
        <p:txBody>
          <a:bodyPr/>
          <a:lstStyle/>
          <a:p>
            <a:pPr lvl="1"/>
            <a:r>
              <a:rPr lang="sv-SE" dirty="0"/>
              <a:t>Föreningslivet utvecklar demokratin</a:t>
            </a:r>
          </a:p>
          <a:p>
            <a:pPr lvl="3"/>
            <a:r>
              <a:rPr lang="sv-SE" dirty="0"/>
              <a:t>Utvecklar människor</a:t>
            </a:r>
          </a:p>
          <a:p>
            <a:pPr lvl="3"/>
            <a:r>
              <a:rPr lang="sv-SE" dirty="0"/>
              <a:t>Utvecklar administration</a:t>
            </a:r>
          </a:p>
          <a:p>
            <a:pPr lvl="3"/>
            <a:r>
              <a:rPr lang="sv-SE" dirty="0"/>
              <a:t>Utvecklar ledare</a:t>
            </a:r>
          </a:p>
          <a:p>
            <a:pPr lvl="1"/>
            <a:endParaRPr lang="sv-SE" dirty="0"/>
          </a:p>
          <a:p>
            <a:pPr lvl="1"/>
            <a:r>
              <a:rPr lang="sv-SE" dirty="0"/>
              <a:t>Thordénstiftelsen ”i tiden”:</a:t>
            </a:r>
          </a:p>
          <a:p>
            <a:pPr lvl="3"/>
            <a:r>
              <a:rPr lang="sv-SE" dirty="0"/>
              <a:t>Hållbarhet</a:t>
            </a:r>
          </a:p>
          <a:p>
            <a:pPr lvl="3"/>
            <a:r>
              <a:rPr lang="sv-SE" dirty="0"/>
              <a:t>Klimat/energi</a:t>
            </a:r>
          </a:p>
          <a:p>
            <a:pPr lvl="3"/>
            <a:r>
              <a:rPr lang="sv-SE" dirty="0"/>
              <a:t>Omställning kräver ideellt engagemang, innovation, entreprenörskap, FoU</a:t>
            </a:r>
          </a:p>
          <a:p>
            <a:pPr lvl="3"/>
            <a:r>
              <a:rPr lang="sv-SE" dirty="0"/>
              <a:t>Hur stimulera ”lokalt kapital för lokal utveckling” ?</a:t>
            </a:r>
          </a:p>
        </p:txBody>
      </p:sp>
      <p:sp>
        <p:nvSpPr>
          <p:cNvPr id="7" name="Ellips 6">
            <a:extLst>
              <a:ext uri="{FF2B5EF4-FFF2-40B4-BE49-F238E27FC236}">
                <a16:creationId xmlns:a16="http://schemas.microsoft.com/office/drawing/2014/main" id="{C3ED47E0-0282-4A14-80AD-D3D397F123FF}"/>
              </a:ext>
            </a:extLst>
          </p:cNvPr>
          <p:cNvSpPr/>
          <p:nvPr/>
        </p:nvSpPr>
        <p:spPr>
          <a:xfrm>
            <a:off x="2422187" y="5332008"/>
            <a:ext cx="7159558" cy="102593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Framtidsfrågor diskuteras i styrelsen</a:t>
            </a:r>
          </a:p>
        </p:txBody>
      </p:sp>
    </p:spTree>
    <p:extLst>
      <p:ext uri="{BB962C8B-B14F-4D97-AF65-F5344CB8AC3E}">
        <p14:creationId xmlns:p14="http://schemas.microsoft.com/office/powerpoint/2010/main" val="887862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912C8844-A05F-4F44-AA42-7A7B15A199FF}"/>
              </a:ext>
            </a:extLst>
          </p:cNvPr>
          <p:cNvSpPr/>
          <p:nvPr/>
        </p:nvSpPr>
        <p:spPr>
          <a:xfrm>
            <a:off x="-1" y="0"/>
            <a:ext cx="1043609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Ellips 5">
            <a:extLst>
              <a:ext uri="{FF2B5EF4-FFF2-40B4-BE49-F238E27FC236}">
                <a16:creationId xmlns:a16="http://schemas.microsoft.com/office/drawing/2014/main" id="{D98DE529-0668-4158-8803-51475A926776}"/>
              </a:ext>
            </a:extLst>
          </p:cNvPr>
          <p:cNvSpPr/>
          <p:nvPr/>
        </p:nvSpPr>
        <p:spPr>
          <a:xfrm>
            <a:off x="1" y="298174"/>
            <a:ext cx="1043608" cy="102373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BD9011DC-D12B-4316-8F3A-3D78BD0D37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812" y="482048"/>
            <a:ext cx="655982" cy="655982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34246641-E73E-4582-82D0-4E0F42A2C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7419" y="397210"/>
            <a:ext cx="10515600" cy="1325563"/>
          </a:xfrm>
        </p:spPr>
        <p:txBody>
          <a:bodyPr/>
          <a:lstStyle/>
          <a:p>
            <a:r>
              <a:rPr lang="sv-SE" dirty="0"/>
              <a:t>Frågor?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8B2BC6A-0B51-410B-8B82-BA04AAA15E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7419" y="178552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   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2ADC46CF-62F4-496C-BB4F-05D9C7E8E2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6845" y="1785520"/>
            <a:ext cx="5938310" cy="3429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092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912C8844-A05F-4F44-AA42-7A7B15A199FF}"/>
              </a:ext>
            </a:extLst>
          </p:cNvPr>
          <p:cNvSpPr/>
          <p:nvPr/>
        </p:nvSpPr>
        <p:spPr>
          <a:xfrm>
            <a:off x="-1" y="0"/>
            <a:ext cx="1043609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Ellips 5">
            <a:extLst>
              <a:ext uri="{FF2B5EF4-FFF2-40B4-BE49-F238E27FC236}">
                <a16:creationId xmlns:a16="http://schemas.microsoft.com/office/drawing/2014/main" id="{D98DE529-0668-4158-8803-51475A926776}"/>
              </a:ext>
            </a:extLst>
          </p:cNvPr>
          <p:cNvSpPr/>
          <p:nvPr/>
        </p:nvSpPr>
        <p:spPr>
          <a:xfrm>
            <a:off x="1" y="298174"/>
            <a:ext cx="1043608" cy="102373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BD9011DC-D12B-4316-8F3A-3D78BD0D37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812" y="482048"/>
            <a:ext cx="655982" cy="655982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8EA3701F-4D5F-499C-A7CF-4E5CF8F82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9074" y="298174"/>
            <a:ext cx="10515600" cy="1325563"/>
          </a:xfrm>
        </p:spPr>
        <p:txBody>
          <a:bodyPr/>
          <a:lstStyle/>
          <a:p>
            <a:r>
              <a:rPr lang="sv-SE" dirty="0"/>
              <a:t> 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850D75E-5999-4DB8-B633-EEF6899D77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9074" y="1812373"/>
            <a:ext cx="10515600" cy="4351338"/>
          </a:xfrm>
        </p:spPr>
        <p:txBody>
          <a:bodyPr/>
          <a:lstStyle/>
          <a:p>
            <a:endParaRPr lang="sv-SE" dirty="0"/>
          </a:p>
          <a:p>
            <a:pPr marL="0" indent="0">
              <a:buNone/>
            </a:pPr>
            <a:r>
              <a:rPr lang="sv-SE" dirty="0"/>
              <a:t> 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  <a:p>
            <a:pPr lvl="5"/>
            <a:r>
              <a:rPr lang="sv-SE" sz="2400" dirty="0"/>
              <a:t>Thordéndag sista lördag i maj, nära Gustaf B Thordéns födelsedag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8" name="Bildobjekt 7" descr="En bild som visar text, himmel, gräs, utomhus&#10;&#10;Automatiskt genererad beskrivning">
            <a:extLst>
              <a:ext uri="{FF2B5EF4-FFF2-40B4-BE49-F238E27FC236}">
                <a16:creationId xmlns:a16="http://schemas.microsoft.com/office/drawing/2014/main" id="{AA5E95DF-AFDD-4E12-920D-70A590538F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0868" y="482048"/>
            <a:ext cx="6595353" cy="43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73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228</Words>
  <Application>Microsoft Office PowerPoint</Application>
  <PresentationFormat>Bredbild</PresentationFormat>
  <Paragraphs>64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Office-tema</vt:lpstr>
      <vt:lpstr>Dessutom</vt:lpstr>
      <vt:lpstr>Uddevalla!</vt:lpstr>
      <vt:lpstr>PowerPoint-presentation</vt:lpstr>
      <vt:lpstr>Reflektion 1</vt:lpstr>
      <vt:lpstr>Reflektion 2</vt:lpstr>
      <vt:lpstr>Frågor?</vt:lpstr>
      <vt:lpstr>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Leif Berndtsson</dc:creator>
  <cp:lastModifiedBy>Leif Berndtsson</cp:lastModifiedBy>
  <cp:revision>2</cp:revision>
  <dcterms:created xsi:type="dcterms:W3CDTF">2022-02-24T12:20:14Z</dcterms:created>
  <dcterms:modified xsi:type="dcterms:W3CDTF">2022-02-24T17:43:42Z</dcterms:modified>
</cp:coreProperties>
</file>